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116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8" d="100"/>
          <a:sy n="98" d="100"/>
        </p:scale>
        <p:origin x="-564" y="-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26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presProps" Target="presProps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102" Type="http://schemas.openxmlformats.org/officeDocument/2006/relationships/slide" Target="slides/slide95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slide" Target="slides/slide106.xml"/><Relationship Id="rId118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240" y="694800"/>
            <a:ext cx="6095160" cy="3428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93" name="PlaceHolder 4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94" name="PlaceHolder 5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95" name="PlaceHolder 6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E575499-6E5B-42FB-8CB2-E0F31362C36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079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Once the installation is complete, we will mostly use these tools: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Jupyter notebooks provide a great workspace, in-browser coding, where we can define variables, work with them at our pace, and analyze them as we go. We will look at them shortly.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Numpy and Scipy are essential libraries when working with numerical data. Other libraries are built on top of these two.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Matplotlib and Seaborn are used for visualizing data and results. Together with Jupyter notebooks, they create beautiful plots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And last but not least, sklearn for machine learning. Very popular and powerful ML library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One drawback of this could be that the user can hurt themselves if they run cells in the wrong order.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The Kernel runs in the order that cells are executed, not necessarily in the order they are in the browser.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There are so called “magic” commands that jupyter understands which are very useful.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Arguably the most popular is %matplotlib inline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Which puts the plots produced by code in the notebook (as opposed to in a new window)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The figure is produced and saved in the notebook, and it’s there the next time the notebook is loaded. (same for the code)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This figure would have been shown as a new window otherwise.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Another super useful magic is %%</a:t>
            </a:r>
            <a:r>
              <a:rPr lang="en-US" sz="1600" b="0" strike="noStrike" spc="-1" dirty="0" err="1">
                <a:latin typeface="Arial"/>
                <a:ea typeface="Arial"/>
              </a:rPr>
              <a:t>timeit</a:t>
            </a:r>
            <a:r>
              <a:rPr lang="en-US" sz="1600" b="0" strike="noStrike" spc="-1" dirty="0">
                <a:latin typeface="Arial"/>
                <a:ea typeface="Arial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%%</a:t>
            </a:r>
            <a:r>
              <a:rPr lang="en-US" sz="1600" b="0" strike="noStrike" spc="-1" dirty="0" err="1">
                <a:latin typeface="Arial"/>
                <a:ea typeface="Arial"/>
              </a:rPr>
              <a:t>timeit</a:t>
            </a:r>
            <a:r>
              <a:rPr lang="en-US" sz="1600" b="0" strike="noStrike" spc="-1" dirty="0">
                <a:latin typeface="Arial"/>
                <a:ea typeface="Arial"/>
              </a:rPr>
              <a:t> times the execution for the whole cell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%</a:t>
            </a:r>
            <a:r>
              <a:rPr lang="en-US" sz="1600" b="0" strike="noStrike" spc="-1" dirty="0" err="1">
                <a:latin typeface="Arial"/>
                <a:ea typeface="Arial"/>
              </a:rPr>
              <a:t>timeit</a:t>
            </a:r>
            <a:r>
              <a:rPr lang="en-US" sz="1600" b="0" strike="noStrike" spc="-1" dirty="0">
                <a:latin typeface="Arial"/>
                <a:ea typeface="Arial"/>
              </a:rPr>
              <a:t> will time the execution for that line only!  (    e.g. %</a:t>
            </a:r>
            <a:r>
              <a:rPr lang="en-US" sz="1600" b="0" strike="noStrike" spc="-1" dirty="0" err="1">
                <a:latin typeface="Arial"/>
                <a:ea typeface="Arial"/>
              </a:rPr>
              <a:t>timeit</a:t>
            </a:r>
            <a:r>
              <a:rPr lang="en-US" sz="1600" b="0" strike="noStrike" spc="-1" dirty="0">
                <a:latin typeface="Arial"/>
                <a:ea typeface="Arial"/>
              </a:rPr>
              <a:t> max(range(10**6))    )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%run will run code from another notebook or python file, and it will import its variables to this one.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%load will copy the contents from a python file and paste it into the cell.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It will not run it by default though.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With %run, you won’t see the file, just variables.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Notebooks offer a lot of flexibility when coding.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Jumping outside “edit mode” (ex: by clicking outside a cell), we can create a new cell, delete cells, change code cell to markup </a:t>
            </a:r>
            <a:r>
              <a:rPr lang="en-US" sz="1600" b="0" strike="noStrike" spc="-1" dirty="0" err="1">
                <a:latin typeface="Arial"/>
                <a:ea typeface="Arial"/>
              </a:rPr>
              <a:t>etc</a:t>
            </a:r>
            <a:r>
              <a:rPr lang="en-US" sz="1600" b="0" strike="noStrike" spc="-1" dirty="0">
                <a:latin typeface="Arial"/>
                <a:ea typeface="Arial"/>
              </a:rPr>
              <a:t> with just shortcuts.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Notebooks can be converted to .py files, pdf, html etc from the command line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Or directly within the notebook using the menu.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 lot of other functionality to, feel free to explore it.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Let’s start by looking at </a:t>
            </a:r>
            <a:r>
              <a:rPr lang="en-US" sz="1600" b="0" strike="noStrike" spc="-1" dirty="0" err="1">
                <a:latin typeface="Arial"/>
                <a:ea typeface="Arial"/>
              </a:rPr>
              <a:t>Jupyter</a:t>
            </a:r>
            <a:r>
              <a:rPr lang="en-US" sz="1600" b="0" strike="noStrike" spc="-1" dirty="0">
                <a:latin typeface="Arial"/>
                <a:ea typeface="Arial"/>
              </a:rPr>
              <a:t> notebooks.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It gives us an in-browser environment, interactive coding experience. And we can use multiple languages.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Let’s talk about pandas. Pandas is a data manipulation library by Wes McKinney.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It is extremely useful, full of functionality.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Makes working with data very easy.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Easy access to statistical functions, data aggregation, visualization etc.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Let’s see how it works.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Pandas stands for panel data sets.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It refers to data in tabular form, with rows and columns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The most basic data structure is the “series”. It’s 1 dimensional, it’s the building block for data in tabular form.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And “data in tabular form” has a name: It’s called </a:t>
            </a:r>
            <a:r>
              <a:rPr lang="en-US" sz="1600" b="0" strike="noStrike" spc="-1" dirty="0" err="1">
                <a:latin typeface="Arial"/>
                <a:ea typeface="Arial"/>
              </a:rPr>
              <a:t>pd.DataFrame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 consists of rows and columns. 2 dimensions.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If you pop a column from a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, it is a series.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If you pop a row from a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, it is a series too.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Import pandas as </a:t>
            </a:r>
            <a:r>
              <a:rPr lang="en-US" sz="1600" b="0" strike="noStrike" spc="-1" dirty="0" err="1">
                <a:latin typeface="Arial"/>
                <a:ea typeface="Arial"/>
              </a:rPr>
              <a:t>pd</a:t>
            </a:r>
            <a:r>
              <a:rPr lang="en-US" sz="1600" b="0" strike="noStrike" spc="-1" dirty="0">
                <a:latin typeface="Arial"/>
                <a:ea typeface="Arial"/>
              </a:rPr>
              <a:t> is the standard syntax for importing pandas.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 we’re creating an array.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And we’re then applying </a:t>
            </a:r>
            <a:r>
              <a:rPr lang="en-US" sz="1600" b="0" strike="noStrike" spc="-1" dirty="0" err="1">
                <a:latin typeface="Arial"/>
                <a:ea typeface="Arial"/>
              </a:rPr>
              <a:t>pd.Series</a:t>
            </a:r>
            <a:r>
              <a:rPr lang="en-US" sz="1600" b="0" strike="noStrike" spc="-1" dirty="0">
                <a:latin typeface="Arial"/>
                <a:ea typeface="Arial"/>
              </a:rPr>
              <a:t> constructor to it.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Now </a:t>
            </a:r>
            <a:r>
              <a:rPr lang="en-US" sz="1600" b="0" strike="noStrike" spc="-1" dirty="0" err="1">
                <a:latin typeface="Arial"/>
                <a:ea typeface="Arial"/>
              </a:rPr>
              <a:t>step_counts</a:t>
            </a:r>
            <a:r>
              <a:rPr lang="en-US" sz="1600" b="0" strike="noStrike" spc="-1" dirty="0">
                <a:latin typeface="Arial"/>
                <a:ea typeface="Arial"/>
              </a:rPr>
              <a:t> is a pandas series.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And this is the output. It indexed the data we gave it.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Index is 0-5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And it gave this new object a name, “Steps”.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That was fairly standard..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But maybe those step counts are tied to some days, as opposed to 0 to 5.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So we can change the series index, and put same dates in there.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Pd.date_range</a:t>
            </a:r>
            <a:r>
              <a:rPr lang="en-US" sz="1600" b="0" strike="noStrike" spc="-1" dirty="0">
                <a:latin typeface="Arial"/>
                <a:ea typeface="Arial"/>
              </a:rPr>
              <a:t> is a pandas routine that creates dates. Here we’re creating 6 successive dates starting from this string’s date.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And our series is now indexed differently.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Notice the values of the series stayed the same. Index is reassigned to dates.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Pandas Series is very similar to python dictionaries. We can retrieve the values with the same syntax.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Here it is.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But as opposed to dictionaries, we can also retrieeve them by index position.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Julia Python and R. We’re going to stick to Python.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This is not possible in dictionaries 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We can slice effectively too. This command gets all the april records.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XXX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 series can store integers, floats, strings, etc.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This is how you can view what kind of data it stores.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It’s an integer.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.</a:t>
            </a:r>
            <a:r>
              <a:rPr lang="en-US" sz="1600" b="0" strike="noStrike" spc="-1" dirty="0" err="1">
                <a:latin typeface="Arial"/>
                <a:ea typeface="Arial"/>
              </a:rPr>
              <a:t>astype</a:t>
            </a:r>
            <a:r>
              <a:rPr lang="en-US" sz="1600" b="0" strike="noStrike" spc="-1" dirty="0">
                <a:latin typeface="Arial"/>
                <a:ea typeface="Arial"/>
              </a:rPr>
              <a:t> is a series method which can convert the </a:t>
            </a:r>
            <a:r>
              <a:rPr lang="en-US" sz="1600" b="0" strike="noStrike" spc="-1" dirty="0" err="1">
                <a:latin typeface="Arial"/>
                <a:ea typeface="Arial"/>
              </a:rPr>
              <a:t>datatype</a:t>
            </a:r>
            <a:r>
              <a:rPr lang="en-US" sz="1600" b="0" strike="noStrike" spc="-1" dirty="0">
                <a:latin typeface="Arial"/>
                <a:ea typeface="Arial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Here, let’s see the same series converted to float.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Yep, it’s now float.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Missing data is a fact of life, and pandas offer various ways to impute it.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Here, we’re assigning </a:t>
            </a:r>
            <a:r>
              <a:rPr lang="en-US" sz="1600" b="0" strike="noStrike" spc="-1" dirty="0" err="1">
                <a:latin typeface="Arial"/>
                <a:ea typeface="Arial"/>
              </a:rPr>
              <a:t>np.NaN</a:t>
            </a:r>
            <a:r>
              <a:rPr lang="en-US" sz="1600" b="0" strike="noStrike" spc="-1" dirty="0">
                <a:latin typeface="Arial"/>
                <a:ea typeface="Arial"/>
              </a:rPr>
              <a:t> to some of the entries. It is </a:t>
            </a:r>
            <a:r>
              <a:rPr lang="en-US" sz="1600" b="0" strike="noStrike" spc="-1" dirty="0" err="1">
                <a:latin typeface="Arial"/>
                <a:ea typeface="Arial"/>
              </a:rPr>
              <a:t>numpy’s</a:t>
            </a:r>
            <a:r>
              <a:rPr lang="en-US" sz="1600" b="0" strike="noStrike" spc="-1" dirty="0">
                <a:latin typeface="Arial"/>
                <a:ea typeface="Arial"/>
              </a:rPr>
              <a:t> way of saying “data is missing”.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Series.fillna</a:t>
            </a:r>
            <a:r>
              <a:rPr lang="en-US" sz="1600" b="0" strike="noStrike" spc="-1" dirty="0">
                <a:latin typeface="Arial"/>
                <a:ea typeface="Arial"/>
              </a:rPr>
              <a:t> is a function to fill those missing values with the given value.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Here, we see the rows are filled. It returns a new Series as opposed to filling it in place. For that, you need to pass it as an argument as in:</a:t>
            </a:r>
            <a:endParaRPr lang="en-US" sz="1600" b="0" strike="noStrike" spc="-1">
              <a:latin typeface="Arial"/>
            </a:endParaRP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Step_counts.fillna(0, inplace=True)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Now that we are familiar with series, let’s talk about </a:t>
            </a:r>
            <a:r>
              <a:rPr lang="en-US" sz="1600" b="0" strike="noStrike" spc="-1" dirty="0" err="1">
                <a:latin typeface="Arial"/>
                <a:ea typeface="Arial"/>
              </a:rPr>
              <a:t>dataframes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 is basically a collection of series.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Since series are 1 dimensional,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 is two dimensional.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If you visualize a series as one column,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 becomes visually several columns attached side by side.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So it is a table of data.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Here, we create a new list of numbers, 2 missing values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No joined data is a list, whose elements are tuples of size 2!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You can write code, add beautiful markdown text, images, insert youtube videos etc.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And calling pd.DataFrame constructor on that, we get this nice output: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This is a dataframe. Index is 0-5, (since we arent building on the series we created, we are starting from scratch)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Column 0 is the step count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Col 1 is this new data, truncated to the shortest list (property of zip, not dataframe.)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Let’s make this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 a bit more self-explanatory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Data is the same, `</a:t>
            </a:r>
            <a:r>
              <a:rPr lang="en-US" sz="1600" b="0" strike="noStrike" spc="-1" dirty="0" err="1">
                <a:latin typeface="Arial"/>
                <a:ea typeface="Arial"/>
              </a:rPr>
              <a:t>joined_data</a:t>
            </a:r>
            <a:r>
              <a:rPr lang="en-US" sz="1600" b="0" strike="noStrike" spc="-1" dirty="0">
                <a:latin typeface="Arial"/>
                <a:ea typeface="Arial"/>
              </a:rPr>
              <a:t>`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Index is going to be the same index we created for the series, namely the days.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Columns are ‘walking’ and ‘cycling’ as opposed to 0 and 1.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This DF is much more descriptive.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Now we have a 2dimensional data structure, so getting to elements is a bit different compared to series, which was very dictionary-like.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If we want to get a full row, we use </a:t>
            </a:r>
            <a:r>
              <a:rPr lang="en-US" sz="1600" b="0" strike="noStrike" spc="-1" dirty="0" err="1">
                <a:latin typeface="Arial"/>
                <a:ea typeface="Arial"/>
              </a:rPr>
              <a:t>dataframe’s</a:t>
            </a:r>
            <a:r>
              <a:rPr lang="en-US" sz="1600" b="0" strike="noStrike" spc="-1" dirty="0">
                <a:latin typeface="Arial"/>
                <a:ea typeface="Arial"/>
              </a:rPr>
              <a:t> .</a:t>
            </a:r>
            <a:r>
              <a:rPr lang="en-US" sz="1600" b="0" strike="noStrike" spc="-1" dirty="0" err="1">
                <a:latin typeface="Arial"/>
                <a:ea typeface="Arial"/>
              </a:rPr>
              <a:t>loc</a:t>
            </a:r>
            <a:r>
              <a:rPr lang="en-US" sz="1600" b="0" strike="noStrike" spc="-1" dirty="0">
                <a:latin typeface="Arial"/>
                <a:ea typeface="Arial"/>
              </a:rPr>
              <a:t> method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We provide the index value to .</a:t>
            </a:r>
            <a:r>
              <a:rPr lang="en-US" sz="1600" b="0" strike="noStrike" spc="-1" dirty="0" err="1">
                <a:latin typeface="Arial"/>
                <a:ea typeface="Arial"/>
              </a:rPr>
              <a:t>loc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And what we get in return is a pd.Series.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Index of that series is the columns of the dataframe, namely ‘walking’ and ‘cycling’.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If we want to get rows by position as opposed to the index value, we use .</a:t>
            </a:r>
            <a:r>
              <a:rPr lang="en-US" sz="1600" b="0" strike="noStrike" spc="-1" dirty="0" err="1">
                <a:latin typeface="Arial"/>
                <a:ea typeface="Arial"/>
              </a:rPr>
              <a:t>iloc</a:t>
            </a:r>
            <a:r>
              <a:rPr lang="en-US" sz="1600" b="0" strike="noStrike" spc="-1" dirty="0">
                <a:latin typeface="Arial"/>
                <a:ea typeface="Arial"/>
              </a:rPr>
              <a:t> (not .</a:t>
            </a:r>
            <a:r>
              <a:rPr lang="en-US" sz="1600" b="0" strike="noStrike" spc="-1" dirty="0" err="1">
                <a:latin typeface="Arial"/>
                <a:ea typeface="Arial"/>
              </a:rPr>
              <a:t>loc</a:t>
            </a:r>
            <a:r>
              <a:rPr lang="en-US" sz="1600" b="0" strike="noStrike" spc="-1" dirty="0">
                <a:latin typeface="Arial"/>
                <a:ea typeface="Arial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And here we also have the niceties of python lists, providing negative numbers as the position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We get the same answer.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If we tried to get something as in the dictionary/</a:t>
            </a:r>
            <a:r>
              <a:rPr lang="en-US" sz="1600" b="0" strike="noStrike" spc="-1" dirty="0" err="1">
                <a:latin typeface="Arial"/>
                <a:ea typeface="Arial"/>
              </a:rPr>
              <a:t>pd.Series</a:t>
            </a:r>
            <a:r>
              <a:rPr lang="en-US" sz="1600" b="0" strike="noStrike" spc="-1" dirty="0">
                <a:latin typeface="Arial"/>
                <a:ea typeface="Arial"/>
              </a:rPr>
              <a:t> case, pandas looks at the columns.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This will get the walking column.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If you had a row indexed as ‘walking’, this would get you the walking column.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If you didn’t have a column, but only an index, this would error.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Conclusion: use .</a:t>
            </a:r>
            <a:r>
              <a:rPr lang="en-US" sz="1600" b="0" strike="noStrike" spc="-1" dirty="0" err="1">
                <a:latin typeface="Arial"/>
                <a:ea typeface="Arial"/>
              </a:rPr>
              <a:t>loc</a:t>
            </a:r>
            <a:r>
              <a:rPr lang="en-US" sz="1600" b="0" strike="noStrike" spc="-1" dirty="0">
                <a:latin typeface="Arial"/>
                <a:ea typeface="Arial"/>
              </a:rPr>
              <a:t> or .</a:t>
            </a:r>
            <a:r>
              <a:rPr lang="en-US" sz="1600" b="0" strike="noStrike" spc="-1" dirty="0" err="1">
                <a:latin typeface="Arial"/>
                <a:ea typeface="Arial"/>
              </a:rPr>
              <a:t>iloc</a:t>
            </a:r>
            <a:r>
              <a:rPr lang="en-US" sz="1600" b="0" strike="noStrike" spc="-1" dirty="0">
                <a:latin typeface="Arial"/>
                <a:ea typeface="Arial"/>
              </a:rPr>
              <a:t> if you want to get rows! 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The output of this is again, a Series.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This time, index of the Series is the same as the index of the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column names can be any string, but if it happens that there is no spaces, +- signs etc., they can also be accessed as attributes of the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Just another reason to name your DF columns well.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Its structure is, essentially, a sequence of “cells”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 cell contains either HTML/MD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Or Latex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Or Actual Code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Result is the same.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Columns can be accessed by position with this trick.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Here, we’re getting all rows by “:”, and the 0</a:t>
            </a:r>
            <a:r>
              <a:rPr lang="en-US" sz="1600" b="0" strike="noStrike" spc="-1" baseline="30000" dirty="0">
                <a:latin typeface="Arial"/>
                <a:ea typeface="Arial"/>
              </a:rPr>
              <a:t>th</a:t>
            </a:r>
            <a:r>
              <a:rPr lang="en-US" sz="1600" b="0" strike="noStrike" spc="-1" dirty="0">
                <a:latin typeface="Arial"/>
                <a:ea typeface="Arial"/>
              </a:rPr>
              <a:t> column.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XXX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Let’s look at how we can read, load data (I/O)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Let’s say you have a </a:t>
            </a:r>
            <a:r>
              <a:rPr lang="en-US" sz="1600" b="0" strike="noStrike" spc="-1" dirty="0" err="1">
                <a:latin typeface="Arial"/>
                <a:ea typeface="Arial"/>
              </a:rPr>
              <a:t>csv</a:t>
            </a:r>
            <a:r>
              <a:rPr lang="en-US" sz="1600" b="0" strike="noStrike" spc="-1" dirty="0">
                <a:latin typeface="Arial"/>
                <a:ea typeface="Arial"/>
              </a:rPr>
              <a:t> file in disk.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Pd.read_csv</a:t>
            </a:r>
            <a:r>
              <a:rPr lang="en-US" sz="1600" b="0" strike="noStrike" spc="-1" dirty="0">
                <a:latin typeface="Arial"/>
                <a:ea typeface="Arial"/>
              </a:rPr>
              <a:t> will read it and construct a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 with the contents.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Here we’re printing the first 5 rows.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Incidentally, this dataset has 5 columns as well.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First 4 columns seem to be numeric. The last one is categorical.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The data types are automatically interpreted.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It’s also important to note read_csv takes a lot of keyword arguments, specifying how the data is going to be read.</a:t>
            </a:r>
            <a:endParaRPr lang="en-US" sz="1600" b="0" strike="noStrike" spc="-1">
              <a:latin typeface="Arial"/>
            </a:endParaRP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E.g. no header, </a:t>
            </a:r>
            <a:endParaRPr lang="en-US" sz="1600" b="0" strike="noStrike" spc="-1">
              <a:latin typeface="Arial"/>
            </a:endParaRP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skip some rows, </a:t>
            </a:r>
            <a:endParaRPr lang="en-US" sz="1600" b="0" strike="noStrike" spc="-1">
              <a:latin typeface="Arial"/>
            </a:endParaRP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don’t read all at once but iterate, </a:t>
            </a:r>
            <a:endParaRPr lang="en-US" sz="1600" b="0" strike="noStrike" spc="-1">
              <a:latin typeface="Arial"/>
            </a:endParaRP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delimiter is tab not comma etc etc.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Now we promised that data manipulation was very easy using pandas. So let’s see some examples.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Let’s create a new column out of the ones we have: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Since we have length and width, we can create area as in here.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The multiplication is a multiplication of series. Pandas understands this and multiplies elements one by one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The result is a series too. It is then assigned to the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, and the column name is “</a:t>
            </a:r>
            <a:r>
              <a:rPr lang="en-US" sz="1600" b="0" strike="noStrike" spc="-1" dirty="0" err="1">
                <a:latin typeface="Arial"/>
                <a:ea typeface="Arial"/>
              </a:rPr>
              <a:t>sepal_area</a:t>
            </a:r>
            <a:r>
              <a:rPr lang="en-US" sz="1600" b="0" strike="noStrike" spc="-1" dirty="0">
                <a:latin typeface="Arial"/>
                <a:ea typeface="Arial"/>
              </a:rPr>
              <a:t>”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As you see, it’s added to the end here. We’re printing the last 3 columns.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This was a very common operation, just multiplication.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There can be other custom operations that we want to perform.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If you noticed, the values in the species column all start with “Iris-”. Let’s get rid of that.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Data.species</a:t>
            </a:r>
            <a:r>
              <a:rPr lang="en-US" sz="1600" b="0" strike="noStrike" spc="-1" dirty="0">
                <a:latin typeface="Arial"/>
                <a:ea typeface="Arial"/>
              </a:rPr>
              <a:t> gets the series we want to work on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.apply applies a function to every value (not the index) of the series and returns a new series.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And lambda determines the function. Lambda is just python’s way of defining functions quickly.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If you have a more involved function f, u can use it as `.apply(f)`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So, this new column we created, ‘abbrev’, is appended to the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One of the most essential operations is bringing two related datasets together.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Here’s an example on how to concatenate two DFs.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This adds rows of the 2</a:t>
            </a:r>
            <a:r>
              <a:rPr lang="en-US" sz="1600" b="0" strike="noStrike" spc="-1" baseline="30000" dirty="0">
                <a:latin typeface="Arial"/>
                <a:ea typeface="Arial"/>
              </a:rPr>
              <a:t>nd</a:t>
            </a:r>
            <a:r>
              <a:rPr lang="en-US" sz="1600" b="0" strike="noStrike" spc="-1" dirty="0">
                <a:latin typeface="Arial"/>
                <a:ea typeface="Arial"/>
              </a:rPr>
              <a:t> DF at the end of the 1</a:t>
            </a:r>
            <a:r>
              <a:rPr lang="en-US" sz="1600" b="0" strike="noStrike" spc="-1" baseline="30000" dirty="0">
                <a:latin typeface="Arial"/>
                <a:ea typeface="Arial"/>
              </a:rPr>
              <a:t>st</a:t>
            </a:r>
            <a:r>
              <a:rPr lang="en-US" sz="1600" b="0" strike="noStrike" spc="-1" dirty="0">
                <a:latin typeface="Arial"/>
                <a:ea typeface="Arial"/>
              </a:rPr>
              <a:t> DF.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To do </a:t>
            </a:r>
            <a:r>
              <a:rPr lang="en-US" sz="1600" b="0" strike="noStrike" spc="-1" dirty="0" err="1">
                <a:latin typeface="Arial"/>
                <a:ea typeface="Arial"/>
              </a:rPr>
              <a:t>sql</a:t>
            </a:r>
            <a:r>
              <a:rPr lang="en-US" sz="1600" b="0" strike="noStrike" spc="-1" dirty="0">
                <a:latin typeface="Arial"/>
                <a:ea typeface="Arial"/>
              </a:rPr>
              <a:t> style joins, see the </a:t>
            </a:r>
            <a:r>
              <a:rPr lang="en-US" sz="1600" b="0" strike="noStrike" spc="-1" dirty="0" err="1">
                <a:latin typeface="Arial"/>
                <a:ea typeface="Arial"/>
              </a:rPr>
              <a:t>DF.join</a:t>
            </a:r>
            <a:r>
              <a:rPr lang="en-US" sz="1600" b="0" strike="noStrike" spc="-1" dirty="0">
                <a:latin typeface="Arial"/>
                <a:ea typeface="Arial"/>
              </a:rPr>
              <a:t> method.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Here in this picture, it starts with a Markdown cell.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It has a header and some text explaining what we are about to do.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Kind of like commenting but much prettier.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Here’s the result of this operation. We added the last two lines at the end of the first two lines. Check out the index.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One of the most essential operations when we do data analysis is “</a:t>
            </a:r>
            <a:r>
              <a:rPr lang="en-US" sz="1600" b="0" strike="noStrike" spc="-1" dirty="0" err="1">
                <a:latin typeface="Arial"/>
                <a:ea typeface="Arial"/>
              </a:rPr>
              <a:t>groupby</a:t>
            </a:r>
            <a:r>
              <a:rPr lang="en-US" sz="1600" b="0" strike="noStrike" spc="-1" dirty="0">
                <a:latin typeface="Arial"/>
                <a:ea typeface="Arial"/>
              </a:rPr>
              <a:t>”.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And when we have </a:t>
            </a:r>
            <a:r>
              <a:rPr lang="en-US" sz="1600" b="0" strike="noStrike" spc="-1" dirty="0" err="1">
                <a:latin typeface="Arial"/>
                <a:ea typeface="Arial"/>
              </a:rPr>
              <a:t>have</a:t>
            </a:r>
            <a:r>
              <a:rPr lang="en-US" sz="1600" b="0" strike="noStrike" spc="-1" dirty="0">
                <a:latin typeface="Arial"/>
                <a:ea typeface="Arial"/>
              </a:rPr>
              <a:t> groups built from </a:t>
            </a:r>
            <a:r>
              <a:rPr lang="en-US" sz="1600" b="0" strike="noStrike" spc="-1" dirty="0" err="1">
                <a:latin typeface="Arial"/>
                <a:ea typeface="Arial"/>
              </a:rPr>
              <a:t>dataframes</a:t>
            </a:r>
            <a:r>
              <a:rPr lang="en-US" sz="1600" b="0" strike="noStrike" spc="-1" dirty="0">
                <a:latin typeface="Arial"/>
                <a:ea typeface="Arial"/>
              </a:rPr>
              <a:t>, common aggregation methods such as looking at the size of groups, get the max/min/average in a group, </a:t>
            </a:r>
            <a:r>
              <a:rPr lang="en-US" sz="1600" b="0" strike="noStrike" spc="-1" dirty="0" err="1">
                <a:latin typeface="Arial"/>
                <a:ea typeface="Arial"/>
              </a:rPr>
              <a:t>etc</a:t>
            </a:r>
            <a:r>
              <a:rPr lang="en-US" sz="1600" b="0" strike="noStrike" spc="-1" dirty="0">
                <a:latin typeface="Arial"/>
                <a:ea typeface="Arial"/>
              </a:rPr>
              <a:t> are built-in to pandas.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 we’re grouping by the column species and checking out the sizes of each group.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The result is a pandas series, indexed by the different species values in the original DF.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Looks like we have 50 rows for each species in our original DF.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Let’s look at some stats functions one can perform on DFs.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Data.mean</a:t>
            </a:r>
            <a:r>
              <a:rPr lang="en-US" sz="1600" b="0" strike="noStrike" spc="-1" dirty="0">
                <a:latin typeface="Arial"/>
                <a:ea typeface="Arial"/>
              </a:rPr>
              <a:t> will compute the mean of the numerical columns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Notice that it automatically excluded the columns with string data.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These are the anerage values for the columns.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Note that these functions work on series as well.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Here, we’re getting the median value for the series data[‘</a:t>
            </a:r>
            <a:r>
              <a:rPr lang="en-US" sz="1600" b="0" strike="noStrike" spc="-1" dirty="0" err="1">
                <a:latin typeface="Arial"/>
                <a:ea typeface="Arial"/>
              </a:rPr>
              <a:t>petal_length</a:t>
            </a:r>
            <a:r>
              <a:rPr lang="en-US" sz="1600" b="0" strike="noStrike" spc="-1" dirty="0">
                <a:latin typeface="Arial"/>
                <a:ea typeface="Arial"/>
              </a:rPr>
              <a:t>’]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It’s 4.35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And this is the mode.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In that spirit, standard deviation, variance and standard error of the mean are also built in functions.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XXX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We can get the </a:t>
            </a:r>
            <a:r>
              <a:rPr lang="en-US" sz="1600" b="0" strike="noStrike" spc="-1" dirty="0" err="1">
                <a:latin typeface="Arial"/>
                <a:ea typeface="Arial"/>
              </a:rPr>
              <a:t>quantiles</a:t>
            </a:r>
            <a:r>
              <a:rPr lang="en-US" sz="1600" b="0" strike="noStrike" spc="-1" dirty="0">
                <a:latin typeface="Arial"/>
                <a:ea typeface="Arial"/>
              </a:rPr>
              <a:t> pretty quickly as well.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It is then followed by some Latex equations.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With all these statistical functions, code can get messy if you wanted to call all of them one by one.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Instead, pandas DFs has a nice .describe method which will summarize the info contained in the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Here it is, with one call, we’re able to see the count (size), mean, std, min, max and quantiles.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Notice that it dropped the non-numeric fields automatically.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So far we looked at the first 5 rows, but there is a convenient way in pandas to sample randomly too.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.sample will let us sample randomly.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 are 5 samples drawn from the original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, without replacements.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Random_state</a:t>
            </a:r>
            <a:r>
              <a:rPr lang="en-US" sz="1600" b="0" strike="noStrike" spc="-1" dirty="0">
                <a:latin typeface="Arial"/>
                <a:ea typeface="Arial"/>
              </a:rPr>
              <a:t> is a keyword argument, if specified, essentially random sampling becomes deterministic, so that if the audience does this as well, they get the same result.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It’s worth noting that there is a world of statistical functions outside pandas offers, and </a:t>
            </a:r>
            <a:r>
              <a:rPr lang="en-US" sz="1600" b="0" strike="noStrike" spc="-1" dirty="0" err="1">
                <a:latin typeface="Arial"/>
                <a:ea typeface="Arial"/>
              </a:rPr>
              <a:t>scipy</a:t>
            </a:r>
            <a:r>
              <a:rPr lang="en-US" sz="1600" b="0" strike="noStrike" spc="-1" dirty="0">
                <a:latin typeface="Arial"/>
                <a:ea typeface="Arial"/>
              </a:rPr>
              <a:t> and </a:t>
            </a:r>
            <a:r>
              <a:rPr lang="en-US" sz="1600" b="0" strike="noStrike" spc="-1" dirty="0" err="1">
                <a:latin typeface="Arial"/>
                <a:ea typeface="Arial"/>
              </a:rPr>
              <a:t>numpy</a:t>
            </a:r>
            <a:r>
              <a:rPr lang="en-US" sz="1600" b="0" strike="noStrike" spc="-1" dirty="0">
                <a:latin typeface="Arial"/>
                <a:ea typeface="Arial"/>
              </a:rPr>
              <a:t> are great libraries for them. You can use them along with </a:t>
            </a:r>
            <a:r>
              <a:rPr lang="en-US" sz="1600" b="0" strike="noStrike" spc="-1" dirty="0" err="1">
                <a:latin typeface="Arial"/>
                <a:ea typeface="Arial"/>
              </a:rPr>
              <a:t>dataframes</a:t>
            </a:r>
            <a:r>
              <a:rPr lang="en-US" sz="1600" b="0" strike="noStrike" spc="-1" dirty="0">
                <a:latin typeface="Arial"/>
                <a:ea typeface="Arial"/>
              </a:rPr>
              <a:t>’ .apply and get the result.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Finally let’s talk briefly about data visualization.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Matplotlib</a:t>
            </a:r>
            <a:r>
              <a:rPr lang="en-US" sz="1600" b="0" strike="noStrike" spc="-1" dirty="0">
                <a:latin typeface="Arial"/>
                <a:ea typeface="Arial"/>
              </a:rPr>
              <a:t> is the main library to create plots and graphs. It has a lot of features and tweaks. Definitely very useful.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Pandas offer convenient wrapper functions around </a:t>
            </a:r>
            <a:r>
              <a:rPr lang="en-US" sz="1600" b="0" strike="noStrike" spc="-1" dirty="0" err="1">
                <a:latin typeface="Arial"/>
                <a:ea typeface="Arial"/>
              </a:rPr>
              <a:t>matplotlib’s</a:t>
            </a:r>
            <a:r>
              <a:rPr lang="en-US" sz="1600" b="0" strike="noStrike" spc="-1" dirty="0">
                <a:latin typeface="Arial"/>
                <a:ea typeface="Arial"/>
              </a:rPr>
              <a:t> </a:t>
            </a:r>
            <a:r>
              <a:rPr lang="en-US" sz="1600" b="0" strike="noStrike" spc="-1" dirty="0" err="1">
                <a:latin typeface="Arial"/>
                <a:ea typeface="Arial"/>
              </a:rPr>
              <a:t>apis</a:t>
            </a:r>
            <a:r>
              <a:rPr lang="en-US" sz="1600" b="0" strike="noStrike" spc="-1" dirty="0">
                <a:latin typeface="Arial"/>
                <a:ea typeface="Arial"/>
              </a:rPr>
              <a:t>, so plots can be created easily on the fly. It’s very convenient, however, it’s less powerful compared to </a:t>
            </a:r>
            <a:r>
              <a:rPr lang="en-US" sz="1600" b="0" strike="noStrike" spc="-1" dirty="0" err="1">
                <a:latin typeface="Arial"/>
                <a:ea typeface="Arial"/>
              </a:rPr>
              <a:t>matplotlib</a:t>
            </a:r>
            <a:r>
              <a:rPr lang="en-US" sz="1600" b="0" strike="noStrike" spc="-1" dirty="0">
                <a:latin typeface="Arial"/>
                <a:ea typeface="Arial"/>
              </a:rPr>
              <a:t>. Often it’s good enough.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Seaborn</a:t>
            </a:r>
            <a:r>
              <a:rPr lang="en-US" sz="1600" b="0" strike="noStrike" spc="-1" dirty="0">
                <a:latin typeface="Arial"/>
                <a:ea typeface="Arial"/>
              </a:rPr>
              <a:t> is a library built on top of </a:t>
            </a:r>
            <a:r>
              <a:rPr lang="en-US" sz="1600" b="0" strike="noStrike" spc="-1" dirty="0" err="1">
                <a:latin typeface="Arial"/>
                <a:ea typeface="Arial"/>
              </a:rPr>
              <a:t>matplotlib</a:t>
            </a:r>
            <a:r>
              <a:rPr lang="en-US" sz="1600" b="0" strike="noStrike" spc="-1" dirty="0">
                <a:latin typeface="Arial"/>
                <a:ea typeface="Arial"/>
              </a:rPr>
              <a:t>, and it creates very pretty plots. It has shorthand methods to create statistically interesting plots such as linear model plots, pairwise correlation </a:t>
            </a:r>
            <a:r>
              <a:rPr lang="en-US" sz="1600" b="0" strike="noStrike" spc="-1" dirty="0" err="1">
                <a:latin typeface="Arial"/>
                <a:ea typeface="Arial"/>
              </a:rPr>
              <a:t>plts</a:t>
            </a:r>
            <a:r>
              <a:rPr lang="en-US" sz="1600" b="0" strike="noStrike" spc="-1" dirty="0">
                <a:latin typeface="Arial"/>
                <a:ea typeface="Arial"/>
              </a:rPr>
              <a:t> </a:t>
            </a:r>
            <a:r>
              <a:rPr lang="en-US" sz="1600" b="0" strike="noStrike" spc="-1" dirty="0" err="1">
                <a:latin typeface="Arial"/>
                <a:ea typeface="Arial"/>
              </a:rPr>
              <a:t>etc</a:t>
            </a:r>
            <a:r>
              <a:rPr lang="en-US" sz="1600" b="0" strike="noStrike" spc="-1" dirty="0">
                <a:latin typeface="Arial"/>
                <a:ea typeface="Arial"/>
              </a:rPr>
              <a:t> which would take a long time with </a:t>
            </a:r>
            <a:r>
              <a:rPr lang="en-US" sz="1600" b="0" strike="noStrike" spc="-1" dirty="0" err="1">
                <a:latin typeface="Arial"/>
                <a:ea typeface="Arial"/>
              </a:rPr>
              <a:t>matplotlib</a:t>
            </a:r>
            <a:r>
              <a:rPr lang="en-US" sz="1600" b="0" strike="noStrike" spc="-1" dirty="0">
                <a:latin typeface="Arial"/>
                <a:ea typeface="Arial"/>
              </a:rPr>
              <a:t>. Also, once imported, </a:t>
            </a:r>
            <a:r>
              <a:rPr lang="en-US" sz="1600" b="0" strike="noStrike" spc="-1" dirty="0" err="1">
                <a:latin typeface="Arial"/>
                <a:ea typeface="Arial"/>
              </a:rPr>
              <a:t>seaborn’s</a:t>
            </a:r>
            <a:r>
              <a:rPr lang="en-US" sz="1600" b="0" strike="noStrike" spc="-1" dirty="0">
                <a:latin typeface="Arial"/>
                <a:ea typeface="Arial"/>
              </a:rPr>
              <a:t> preferences are incorporated by </a:t>
            </a:r>
            <a:r>
              <a:rPr lang="en-US" sz="1600" b="0" strike="noStrike" spc="-1" dirty="0" err="1">
                <a:latin typeface="Arial"/>
                <a:ea typeface="Arial"/>
              </a:rPr>
              <a:t>matplotlib</a:t>
            </a:r>
            <a:r>
              <a:rPr lang="en-US" sz="1600" b="0" strike="noStrike" spc="-1" dirty="0">
                <a:latin typeface="Arial"/>
                <a:ea typeface="Arial"/>
              </a:rPr>
              <a:t>, so if you import </a:t>
            </a:r>
            <a:r>
              <a:rPr lang="en-US" sz="1600" b="0" strike="noStrike" spc="-1" dirty="0" err="1">
                <a:latin typeface="Arial"/>
                <a:ea typeface="Arial"/>
              </a:rPr>
              <a:t>seaborn</a:t>
            </a:r>
            <a:r>
              <a:rPr lang="en-US" sz="1600" b="0" strike="noStrike" spc="-1" dirty="0">
                <a:latin typeface="Arial"/>
                <a:ea typeface="Arial"/>
              </a:rPr>
              <a:t> and use </a:t>
            </a:r>
            <a:r>
              <a:rPr lang="en-US" sz="1600" b="0" strike="noStrike" spc="-1" dirty="0" err="1">
                <a:latin typeface="Arial"/>
                <a:ea typeface="Arial"/>
              </a:rPr>
              <a:t>matplotlib</a:t>
            </a:r>
            <a:r>
              <a:rPr lang="en-US" sz="1600" b="0" strike="noStrike" spc="-1" dirty="0">
                <a:latin typeface="Arial"/>
                <a:ea typeface="Arial"/>
              </a:rPr>
              <a:t>, it would look like you used </a:t>
            </a:r>
            <a:r>
              <a:rPr lang="en-US" sz="1600" b="0" strike="noStrike" spc="-1" dirty="0" err="1">
                <a:latin typeface="Arial"/>
                <a:ea typeface="Arial"/>
              </a:rPr>
              <a:t>seaborn</a:t>
            </a:r>
            <a:r>
              <a:rPr lang="en-US" sz="1600" b="0" strike="noStrike" spc="-1" dirty="0">
                <a:latin typeface="Arial"/>
                <a:ea typeface="Arial"/>
              </a:rPr>
              <a:t>, which is a good thing as we will see in a minute.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Let’s look at the syntax quickly.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This is how one imports </a:t>
            </a:r>
            <a:r>
              <a:rPr lang="en-US" sz="1600" b="0" strike="noStrike" spc="-1" dirty="0" err="1">
                <a:latin typeface="Arial"/>
                <a:ea typeface="Arial"/>
              </a:rPr>
              <a:t>matplotlib</a:t>
            </a:r>
            <a:r>
              <a:rPr lang="en-US" sz="1600" b="0" strike="noStrike" spc="-1" dirty="0">
                <a:latin typeface="Arial"/>
                <a:ea typeface="Arial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Keep in mind that if working within a </a:t>
            </a:r>
            <a:r>
              <a:rPr lang="en-US" sz="1600" b="0" strike="noStrike" spc="-1" dirty="0" err="1">
                <a:latin typeface="Arial"/>
                <a:ea typeface="Arial"/>
              </a:rPr>
              <a:t>jupyter</a:t>
            </a:r>
            <a:r>
              <a:rPr lang="en-US" sz="1600" b="0" strike="noStrike" spc="-1" dirty="0">
                <a:latin typeface="Arial"/>
                <a:ea typeface="Arial"/>
              </a:rPr>
              <a:t> notebook, calling %</a:t>
            </a:r>
            <a:r>
              <a:rPr lang="en-US" sz="1600" b="0" strike="noStrike" spc="-1" dirty="0" err="1">
                <a:latin typeface="Arial"/>
                <a:ea typeface="Arial"/>
              </a:rPr>
              <a:t>matplotlib</a:t>
            </a:r>
            <a:r>
              <a:rPr lang="en-US" sz="1600" b="0" strike="noStrike" spc="-1" dirty="0">
                <a:latin typeface="Arial"/>
                <a:ea typeface="Arial"/>
              </a:rPr>
              <a:t> inline (once) will make it plot inside the notebook.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 we’re plotting sepal length </a:t>
            </a:r>
            <a:r>
              <a:rPr lang="en-US" sz="1600" b="0" strike="noStrike" spc="-1" dirty="0" err="1">
                <a:latin typeface="Arial"/>
                <a:ea typeface="Arial"/>
              </a:rPr>
              <a:t>vs</a:t>
            </a:r>
            <a:r>
              <a:rPr lang="en-US" sz="1600" b="0" strike="noStrike" spc="-1" dirty="0">
                <a:latin typeface="Arial"/>
                <a:ea typeface="Arial"/>
              </a:rPr>
              <a:t> sepal width.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Ls</a:t>
            </a:r>
            <a:r>
              <a:rPr lang="en-US" sz="1600" b="0" strike="noStrike" spc="-1" dirty="0">
                <a:latin typeface="Arial"/>
                <a:ea typeface="Arial"/>
              </a:rPr>
              <a:t> is shorthand for </a:t>
            </a:r>
            <a:r>
              <a:rPr lang="en-US" sz="1600" b="0" strike="noStrike" spc="-1" dirty="0" err="1">
                <a:latin typeface="Arial"/>
                <a:ea typeface="Arial"/>
              </a:rPr>
              <a:t>linestyle</a:t>
            </a:r>
            <a:r>
              <a:rPr lang="en-US" sz="1600" b="0" strike="noStrike" spc="-1" dirty="0">
                <a:latin typeface="Arial"/>
                <a:ea typeface="Arial"/>
              </a:rPr>
              <a:t>, and it is empty, making this a scatter plot (dots are not connected by lines)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Marker specifies the look of the dots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Here we’re plotting sepal length vs sepal width.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Ls is shorthand for linestyle, and it is empty, making this a scatter plot (dots are not connected by lines)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Marker specifies how the dots look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Let’s also note that plt.scatter would create the same plot without the need of specifying linestyle.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We can plot once, then plot again. Unless otherwise specified, it will plot on the same figure, with a. default choice of colors.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 we’re labeling the two scatter plots.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And the first scatter plot is blue, second is green.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And finally some code, which can define variables, modify them, basically do everything what code can do.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Here, it is creating an interactive plot of a Lorenz System, in the notebook.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All of this combined creates the perfect tool that connects programming with storytelling.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This makes Jupyter notebooks the best friend of a data scientist.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The work is saved to a .ipynb file which can be converted to html, pdf etc. to create beautiful websites / presentations.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Plt</a:t>
            </a:r>
            <a:r>
              <a:rPr lang="en-US" sz="1600" b="0" strike="noStrike" spc="-1" dirty="0">
                <a:latin typeface="Arial"/>
                <a:ea typeface="Arial"/>
              </a:rPr>
              <a:t> also has this shortcut of creating histograms.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.</a:t>
            </a:r>
            <a:r>
              <a:rPr lang="en-US" sz="1600" b="0" strike="noStrike" spc="-1" dirty="0" err="1">
                <a:latin typeface="Arial"/>
                <a:ea typeface="Arial"/>
              </a:rPr>
              <a:t>hist</a:t>
            </a:r>
            <a:r>
              <a:rPr lang="en-US" sz="1600" b="0" strike="noStrike" spc="-1" dirty="0">
                <a:latin typeface="Arial"/>
                <a:ea typeface="Arial"/>
              </a:rPr>
              <a:t> with 25 bins will create an histogram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There it is. It divides the range specified by the min and max into 25 bins and counts the records in each bin.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One can use matplotlib with plt.plot or like this: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Fig, is a figure and ax is the axis in the figure. There can be many axes in one figure.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This way is perhaps more detailed, but more customizable.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We’re plotting a horizontal bargraph here (with ax.barh)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We’re setting the y ticks, yticklabels,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X and ylabels and the title.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And the result looks like this.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Let’s now see an example of plotting with pandas, without invoking </a:t>
            </a:r>
            <a:r>
              <a:rPr lang="en-US" sz="1600" b="0" strike="noStrike" spc="-1" dirty="0" err="1">
                <a:latin typeface="Arial"/>
                <a:ea typeface="Arial"/>
              </a:rPr>
              <a:t>matplotlib</a:t>
            </a:r>
            <a:r>
              <a:rPr lang="en-US" sz="1600" b="0" strike="noStrike" spc="-1" dirty="0">
                <a:latin typeface="Arial"/>
                <a:ea typeface="Arial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Here, we’re </a:t>
            </a:r>
            <a:r>
              <a:rPr lang="en-US" sz="1600" b="0" strike="noStrike" spc="-1" dirty="0" err="1">
                <a:latin typeface="Arial"/>
                <a:ea typeface="Arial"/>
              </a:rPr>
              <a:t>groupnig</a:t>
            </a:r>
            <a:r>
              <a:rPr lang="en-US" sz="1600" b="0" strike="noStrike" spc="-1" dirty="0">
                <a:latin typeface="Arial"/>
                <a:ea typeface="Arial"/>
              </a:rPr>
              <a:t> by, and getting the mean values of the groups.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We specify the </a:t>
            </a:r>
            <a:r>
              <a:rPr lang="en-US" sz="1600" b="0" strike="noStrike" spc="-1" dirty="0" err="1">
                <a:latin typeface="Arial"/>
                <a:ea typeface="Arial"/>
              </a:rPr>
              <a:t>fontsize</a:t>
            </a:r>
            <a:r>
              <a:rPr lang="en-US" sz="1600" b="0" strike="noStrike" spc="-1" dirty="0">
                <a:latin typeface="Arial"/>
                <a:ea typeface="Arial"/>
              </a:rPr>
              <a:t> and the figure size and colors (also possible with </a:t>
            </a:r>
            <a:r>
              <a:rPr lang="en-US" sz="1600" b="0" strike="noStrike" spc="-1" dirty="0" err="1">
                <a:latin typeface="Arial"/>
                <a:ea typeface="Arial"/>
              </a:rPr>
              <a:t>matplotlib</a:t>
            </a:r>
            <a:r>
              <a:rPr lang="en-US" sz="1600" b="0" strike="noStrike" spc="-1" dirty="0">
                <a:latin typeface="Arial"/>
                <a:ea typeface="Arial"/>
              </a:rPr>
              <a:t>)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And the result looks like this.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Note that you still have to call %matplotlib inline within a notebook.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Finally, let’s see how </a:t>
            </a:r>
            <a:r>
              <a:rPr lang="en-US" sz="1600" b="0" strike="noStrike" spc="-1" dirty="0" err="1">
                <a:latin typeface="Arial"/>
                <a:ea typeface="Arial"/>
              </a:rPr>
              <a:t>seaborn</a:t>
            </a:r>
            <a:r>
              <a:rPr lang="en-US" sz="1600" b="0" strike="noStrike" spc="-1" dirty="0">
                <a:latin typeface="Arial"/>
                <a:ea typeface="Arial"/>
              </a:rPr>
              <a:t> works.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This is the standard way to import </a:t>
            </a:r>
            <a:r>
              <a:rPr lang="en-US" sz="1600" b="0" strike="noStrike" spc="-1" dirty="0" err="1">
                <a:latin typeface="Arial"/>
                <a:ea typeface="Arial"/>
              </a:rPr>
              <a:t>seaborn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Jointplot</a:t>
            </a:r>
            <a:r>
              <a:rPr lang="en-US" sz="1600" b="0" strike="noStrike" spc="-1" dirty="0">
                <a:latin typeface="Arial"/>
                <a:ea typeface="Arial"/>
              </a:rPr>
              <a:t> is a shorthand </a:t>
            </a:r>
            <a:r>
              <a:rPr lang="en-US" sz="1600" b="0" strike="noStrike" spc="-1" dirty="0" err="1">
                <a:latin typeface="Arial"/>
                <a:ea typeface="Arial"/>
              </a:rPr>
              <a:t>seaborn</a:t>
            </a:r>
            <a:r>
              <a:rPr lang="en-US" sz="1600" b="0" strike="noStrike" spc="-1" dirty="0">
                <a:latin typeface="Arial"/>
                <a:ea typeface="Arial"/>
              </a:rPr>
              <a:t> method which will create histograms for both x and y and a scatter plot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Super convenient and pretty.</a:t>
            </a:r>
            <a:endParaRPr lang="en-US" sz="16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latin typeface="Arial"/>
                <a:ea typeface="Arial"/>
              </a:rPr>
              <a:t>Notice the correlation analysis performed as well.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Another useful feature of </a:t>
            </a:r>
            <a:r>
              <a:rPr lang="en-US" sz="1600" b="0" strike="noStrike" spc="-1" dirty="0" err="1">
                <a:latin typeface="Arial"/>
                <a:ea typeface="Arial"/>
              </a:rPr>
              <a:t>seaborn</a:t>
            </a:r>
            <a:r>
              <a:rPr lang="en-US" sz="1600" b="0" strike="noStrike" spc="-1" dirty="0">
                <a:latin typeface="Arial"/>
                <a:ea typeface="Arial"/>
              </a:rPr>
              <a:t> is the </a:t>
            </a:r>
            <a:r>
              <a:rPr lang="en-US" sz="1600" b="0" strike="noStrike" spc="-1" dirty="0" err="1">
                <a:latin typeface="Arial"/>
                <a:ea typeface="Arial"/>
              </a:rPr>
              <a:t>pairplot</a:t>
            </a:r>
            <a:r>
              <a:rPr lang="en-US" sz="1600" b="0" strike="noStrike" spc="-1" dirty="0">
                <a:latin typeface="Arial"/>
                <a:ea typeface="Arial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This looks at the pairwise comparison of the columns in a given </a:t>
            </a:r>
            <a:r>
              <a:rPr lang="en-US" sz="1600" b="0" strike="noStrike" spc="-1" dirty="0" err="1">
                <a:latin typeface="Arial"/>
                <a:ea typeface="Arial"/>
              </a:rPr>
              <a:t>dataframe</a:t>
            </a:r>
            <a:r>
              <a:rPr lang="en-US" sz="1600" b="0" strike="noStrike" spc="-1" dirty="0">
                <a:latin typeface="Arial"/>
                <a:ea typeface="Arial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Focus on the diagonal, it’s the histograms of the features.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And the off-diagonal plots are scatter plots.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Note that it’s color coded by “species” as specified in the function call.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It’s very useful for data exploration.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Let’s look at how the code flows throughout a notebook: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It is divided into cells. This enables the user to </a:t>
            </a:r>
            <a:endParaRPr lang="en-US" sz="1600" b="0" strike="noStrike" spc="-1" dirty="0">
              <a:latin typeface="Arial"/>
            </a:endParaRP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stop and look at what happened</a:t>
            </a:r>
            <a:endParaRPr lang="en-US" sz="1600" b="0" strike="noStrike" spc="-1" dirty="0">
              <a:latin typeface="Arial"/>
            </a:endParaRP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what is the state of the variable</a:t>
            </a:r>
            <a:endParaRPr lang="en-US" sz="1600" b="0" strike="noStrike" spc="-1" dirty="0">
              <a:latin typeface="Arial"/>
            </a:endParaRP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Write new code in the next cell</a:t>
            </a:r>
            <a:endParaRPr lang="en-US" sz="1600" b="0" strike="noStrike" spc="-1" dirty="0">
              <a:latin typeface="Arial"/>
            </a:endParaRP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latin typeface="Arial"/>
                <a:ea typeface="Arial"/>
              </a:rPr>
              <a:t>etc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latin typeface="Arial"/>
                <a:ea typeface="Arial"/>
              </a:rPr>
              <a:t>This is the interactive development that is great for exploring the data and model building.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71C5"/>
              </a:solidFill>
              <a:latin typeface="Intel Cle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0" y="4766040"/>
            <a:ext cx="9143640" cy="383760"/>
          </a:xfrm>
          <a:prstGeom prst="rect">
            <a:avLst/>
          </a:prstGeom>
          <a:gradFill rotWithShape="0">
            <a:gsLst>
              <a:gs pos="0">
                <a:srgbClr val="0071C5"/>
              </a:gs>
              <a:gs pos="100000">
                <a:srgbClr val="003C71"/>
              </a:gs>
            </a:gsLst>
            <a:lin ang="10800000"/>
          </a:gra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15"/>
          <p:cNvPicPr/>
          <p:nvPr/>
        </p:nvPicPr>
        <p:blipFill>
          <a:blip r:embed="rId15"/>
          <a:stretch/>
        </p:blipFill>
        <p:spPr>
          <a:xfrm>
            <a:off x="8294400" y="4806000"/>
            <a:ext cx="314280" cy="29556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8731080" y="4813200"/>
            <a:ext cx="0" cy="2858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44600" y="2479320"/>
            <a:ext cx="8212680" cy="11023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80000"/>
              </a:lnSpc>
            </a:pPr>
            <a:r>
              <a:rPr lang="en-US" sz="6500" b="0" strike="noStrike" spc="-1">
                <a:solidFill>
                  <a:srgbClr val="000000"/>
                </a:solidFill>
                <a:latin typeface="Intel Clear Pro"/>
                <a:ea typeface="Intel Clear Light"/>
              </a:rPr>
              <a:t>65pt Intel Clear pro Title</a:t>
            </a:r>
            <a:r>
              <a:t/>
            </a:r>
            <a:br/>
            <a:r>
              <a:rPr lang="en-US" sz="6500" b="0" strike="noStrike" spc="-1">
                <a:solidFill>
                  <a:srgbClr val="000000"/>
                </a:solidFill>
                <a:latin typeface="Intel Clear Pro"/>
                <a:ea typeface="Intel Clear Light"/>
              </a:rPr>
              <a:t>with radial gradient</a:t>
            </a:r>
            <a:endParaRPr lang="en-US" sz="6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10"/>
          <p:cNvPicPr/>
          <p:nvPr/>
        </p:nvPicPr>
        <p:blipFill>
          <a:blip r:embed="rId15"/>
          <a:stretch/>
        </p:blipFill>
        <p:spPr>
          <a:xfrm>
            <a:off x="462600" y="399960"/>
            <a:ext cx="1230480" cy="115704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71C5"/>
                </a:solidFill>
                <a:latin typeface="Intel Clea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3C71"/>
                </a:solidFill>
                <a:latin typeface="Intel Clea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3C71"/>
                </a:solidFill>
                <a:latin typeface="Intel Clea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3C71"/>
                </a:solidFill>
                <a:latin typeface="Intel Clea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3C71"/>
                </a:solidFill>
                <a:latin typeface="Intel Clea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3C71"/>
                </a:solidFill>
                <a:latin typeface="Intel Clea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3C71"/>
                </a:solidFill>
                <a:latin typeface="Intel Cle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4766040"/>
            <a:ext cx="9143640" cy="383760"/>
          </a:xfrm>
          <a:prstGeom prst="rect">
            <a:avLst/>
          </a:prstGeom>
          <a:gradFill rotWithShape="0">
            <a:gsLst>
              <a:gs pos="0">
                <a:srgbClr val="0071C5"/>
              </a:gs>
              <a:gs pos="100000">
                <a:srgbClr val="003C71"/>
              </a:gs>
            </a:gsLst>
            <a:lin ang="10800000"/>
          </a:gra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" name="Picture 15"/>
          <p:cNvPicPr/>
          <p:nvPr/>
        </p:nvPicPr>
        <p:blipFill>
          <a:blip r:embed="rId14"/>
          <a:stretch/>
        </p:blipFill>
        <p:spPr>
          <a:xfrm>
            <a:off x="8294400" y="4806000"/>
            <a:ext cx="314280" cy="29556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8731080" y="4813200"/>
            <a:ext cx="0" cy="2858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PlaceHolder 3"/>
          <p:cNvSpPr>
            <a:spLocks noGrp="1"/>
          </p:cNvSpPr>
          <p:nvPr>
            <p:ph type="ftr"/>
          </p:nvPr>
        </p:nvSpPr>
        <p:spPr>
          <a:xfrm>
            <a:off x="3124080" y="4876200"/>
            <a:ext cx="2895120" cy="25056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/>
          </p:nvPr>
        </p:nvSpPr>
        <p:spPr>
          <a:xfrm>
            <a:off x="8744040" y="4813560"/>
            <a:ext cx="261720" cy="24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91AF2D53-CB85-4F2E-9667-F08B637BE6DF}" type="slidenum">
              <a:rPr lang="en-US" sz="800" b="0" strike="noStrike" spc="-1">
                <a:solidFill>
                  <a:srgbClr val="000000"/>
                </a:solidFill>
                <a:latin typeface="Intel Clear"/>
                <a:ea typeface="Arial"/>
              </a:rPr>
              <a:t>‹#›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455760" y="308880"/>
            <a:ext cx="8229240" cy="8683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3C71"/>
                </a:solidFill>
                <a:latin typeface="Intel Clear"/>
                <a:ea typeface="Intel Clear Light"/>
              </a:rPr>
              <a:t>28pt Intel Clear Headline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55760" y="1203480"/>
            <a:ext cx="8227800" cy="34254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71C5"/>
                </a:solidFill>
                <a:latin typeface="Intel Clear"/>
              </a:rPr>
              <a:t>18pt Intel Clear body text</a:t>
            </a:r>
          </a:p>
          <a:p>
            <a:pPr marL="864000" lvl="1" indent="-324000">
              <a:lnSpc>
                <a:spcPct val="100000"/>
              </a:lnSpc>
              <a:spcBef>
                <a:spcPts val="11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3C71"/>
                </a:solidFill>
                <a:latin typeface="Intel Clear"/>
              </a:rPr>
              <a:t>18pt Intel Clear bullet one</a:t>
            </a:r>
          </a:p>
          <a:p>
            <a:pPr marL="1296000" lvl="2" indent="-288000">
              <a:lnSpc>
                <a:spcPct val="100000"/>
              </a:lnSpc>
              <a:spcBef>
                <a:spcPts val="7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3C71"/>
                </a:solidFill>
                <a:latin typeface="Intel Clear"/>
              </a:rPr>
              <a:t>18pt Intel Clear sub-bullet</a:t>
            </a: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3C71"/>
                </a:solidFill>
                <a:latin typeface="Intel Clear"/>
              </a:rPr>
              <a:t>16pt Intel Clear fourth level</a:t>
            </a:r>
          </a:p>
          <a:p>
            <a:pPr marL="2160000" lvl="4" indent="-216000">
              <a:lnSpc>
                <a:spcPct val="100000"/>
              </a:lnSpc>
              <a:spcBef>
                <a:spcPts val="28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3C71"/>
                </a:solidFill>
                <a:latin typeface="Intel Clear"/>
              </a:rPr>
              <a:t>14pt Intel Clear 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4766040"/>
            <a:ext cx="9143640" cy="383760"/>
          </a:xfrm>
          <a:prstGeom prst="rect">
            <a:avLst/>
          </a:prstGeom>
          <a:gradFill rotWithShape="0">
            <a:gsLst>
              <a:gs pos="0">
                <a:srgbClr val="0071C5"/>
              </a:gs>
              <a:gs pos="100000">
                <a:srgbClr val="003C71"/>
              </a:gs>
            </a:gsLst>
            <a:lin ang="10800000"/>
          </a:gra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Picture 15"/>
          <p:cNvPicPr/>
          <p:nvPr/>
        </p:nvPicPr>
        <p:blipFill>
          <a:blip r:embed="rId14"/>
          <a:stretch/>
        </p:blipFill>
        <p:spPr>
          <a:xfrm>
            <a:off x="8294400" y="4806000"/>
            <a:ext cx="314280" cy="295560"/>
          </a:xfrm>
          <a:prstGeom prst="rect">
            <a:avLst/>
          </a:prstGeom>
          <a:ln>
            <a:noFill/>
          </a:ln>
        </p:spPr>
      </p:pic>
      <p:sp>
        <p:nvSpPr>
          <p:cNvPr id="87" name="Line 2"/>
          <p:cNvSpPr/>
          <p:nvPr/>
        </p:nvSpPr>
        <p:spPr>
          <a:xfrm>
            <a:off x="8731080" y="4813200"/>
            <a:ext cx="0" cy="2858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71C5"/>
                </a:solidFill>
                <a:latin typeface="Intel Clea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3C71"/>
                </a:solidFill>
                <a:latin typeface="Intel Clea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3C71"/>
                </a:solidFill>
                <a:latin typeface="Intel Clea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3C71"/>
                </a:solidFill>
                <a:latin typeface="Intel Clea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3C71"/>
                </a:solidFill>
                <a:latin typeface="Intel Clea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3C71"/>
                </a:solidFill>
                <a:latin typeface="Intel Clea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3C71"/>
                </a:solidFill>
                <a:latin typeface="Intel Cle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 hidden="1"/>
          <p:cNvSpPr/>
          <p:nvPr/>
        </p:nvSpPr>
        <p:spPr>
          <a:xfrm>
            <a:off x="0" y="4766040"/>
            <a:ext cx="9143640" cy="383760"/>
          </a:xfrm>
          <a:prstGeom prst="rect">
            <a:avLst/>
          </a:prstGeom>
          <a:gradFill rotWithShape="0">
            <a:gsLst>
              <a:gs pos="0">
                <a:srgbClr val="0071C5"/>
              </a:gs>
              <a:gs pos="100000">
                <a:srgbClr val="003C71"/>
              </a:gs>
            </a:gsLst>
            <a:lin ang="10800000"/>
          </a:gra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7" name="Picture 15"/>
          <p:cNvPicPr/>
          <p:nvPr/>
        </p:nvPicPr>
        <p:blipFill>
          <a:blip r:embed="rId15"/>
          <a:stretch/>
        </p:blipFill>
        <p:spPr>
          <a:xfrm>
            <a:off x="8294400" y="4806000"/>
            <a:ext cx="314280" cy="295560"/>
          </a:xfrm>
          <a:prstGeom prst="rect">
            <a:avLst/>
          </a:prstGeom>
          <a:ln>
            <a:noFill/>
          </a:ln>
        </p:spPr>
      </p:pic>
      <p:sp>
        <p:nvSpPr>
          <p:cNvPr id="128" name="Line 2"/>
          <p:cNvSpPr/>
          <p:nvPr/>
        </p:nvSpPr>
        <p:spPr>
          <a:xfrm>
            <a:off x="8731080" y="4813200"/>
            <a:ext cx="0" cy="2858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9" name="Picture 6"/>
          <p:cNvPicPr/>
          <p:nvPr/>
        </p:nvPicPr>
        <p:blipFill>
          <a:blip r:embed="rId15"/>
          <a:stretch/>
        </p:blipFill>
        <p:spPr>
          <a:xfrm>
            <a:off x="3488760" y="1881360"/>
            <a:ext cx="2084760" cy="19602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199880"/>
            <a:ext cx="8229240" cy="339444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864000" lvl="1" indent="-324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296000" lvl="2" indent="-288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728000" lvl="3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160000" lvl="4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68" name="PlaceHolder 3"/>
          <p:cNvSpPr>
            <a:spLocks noGrp="1"/>
          </p:cNvSpPr>
          <p:nvPr>
            <p:ph type="dt"/>
          </p:nvPr>
        </p:nvSpPr>
        <p:spPr>
          <a:xfrm>
            <a:off x="457200" y="476748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AE4D483-377C-4A81-8AA2-62A55F98CCC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10/14/2019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ftr"/>
          </p:nvPr>
        </p:nvSpPr>
        <p:spPr>
          <a:xfrm>
            <a:off x="3124080" y="476748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sldNum"/>
          </p:nvPr>
        </p:nvSpPr>
        <p:spPr>
          <a:xfrm>
            <a:off x="6553080" y="476748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4BAC657-4C19-4D63-840A-4433F3173EC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199880"/>
            <a:ext cx="4038120" cy="339444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864000" lvl="1" indent="-324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296000" lvl="2" indent="-288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728000" lvl="3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160000" lvl="4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48320" y="1199880"/>
            <a:ext cx="4038120" cy="339444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dt"/>
          </p:nvPr>
        </p:nvSpPr>
        <p:spPr>
          <a:xfrm>
            <a:off x="457200" y="476748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/>
          </p:nvPr>
        </p:nvSpPr>
        <p:spPr>
          <a:xfrm>
            <a:off x="3124080" y="476748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/>
          </p:nvPr>
        </p:nvSpPr>
        <p:spPr>
          <a:xfrm>
            <a:off x="6553080" y="476748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6920C4D-8DE8-418A-BC62-2F097827347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dt"/>
          </p:nvPr>
        </p:nvSpPr>
        <p:spPr>
          <a:xfrm>
            <a:off x="457200" y="476748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E6E45078-6472-48E2-8B7E-E496E05513DA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10/14/2019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ftr"/>
          </p:nvPr>
        </p:nvSpPr>
        <p:spPr>
          <a:xfrm>
            <a:off x="3124080" y="476748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/>
          </p:nvPr>
        </p:nvSpPr>
        <p:spPr>
          <a:xfrm>
            <a:off x="6553080" y="476748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393FABB-185B-4026-888C-D4EB22059FF8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16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57200" y="120312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8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628560" y="1796400"/>
            <a:ext cx="7936200" cy="156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5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Introduction to Machine </a:t>
            </a:r>
            <a:r>
              <a:t/>
            </a:r>
            <a:br/>
            <a:r>
              <a:rPr lang="en-US" sz="5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Learning and Toolkit</a:t>
            </a:r>
            <a:endParaRPr lang="en-US" sz="5000" b="0" strike="noStrike" spc="-1">
              <a:latin typeface="Arial"/>
            </a:endParaRPr>
          </a:p>
        </p:txBody>
      </p:sp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7863840" y="91440"/>
            <a:ext cx="1206360" cy="1084320"/>
          </a:xfrm>
          <a:prstGeom prst="rect">
            <a:avLst/>
          </a:prstGeom>
          <a:ln>
            <a:noFill/>
          </a:ln>
        </p:spPr>
      </p:pic>
      <p:sp>
        <p:nvSpPr>
          <p:cNvPr id="298" name="TextShape 2"/>
          <p:cNvSpPr txBox="1"/>
          <p:nvPr/>
        </p:nvSpPr>
        <p:spPr>
          <a:xfrm>
            <a:off x="6401160" y="3860280"/>
            <a:ext cx="22093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Dina Machuve, PhD</a:t>
            </a:r>
          </a:p>
          <a:p>
            <a:r>
              <a:rPr lang="en-US" sz="1800" b="0" strike="noStrike" spc="-1">
                <a:latin typeface="Arial"/>
              </a:rPr>
              <a:t>July,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Applications of Machine Learning – 2</a:t>
            </a:r>
          </a:p>
        </p:txBody>
      </p:sp>
      <p:sp>
        <p:nvSpPr>
          <p:cNvPr id="330" name="TextShape 2"/>
          <p:cNvSpPr txBox="1"/>
          <p:nvPr/>
        </p:nvSpPr>
        <p:spPr>
          <a:xfrm>
            <a:off x="457200" y="1199880"/>
            <a:ext cx="8229240" cy="33944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Computational finance, for credit scoring and algorithmic trading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Automotive, aerospace, and manufacturing, for predictive maintenance</a:t>
            </a:r>
          </a:p>
          <a:p>
            <a:pPr marL="343080" lvl="1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Robotics</a:t>
            </a:r>
          </a:p>
          <a:p>
            <a:pPr marL="343080" lvl="1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Web search</a:t>
            </a:r>
          </a:p>
          <a:p>
            <a:pPr marL="343080" lvl="1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Social networking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icture 3"/>
          <p:cNvPicPr/>
          <p:nvPr/>
        </p:nvPicPr>
        <p:blipFill>
          <a:blip r:embed="rId3"/>
          <a:stretch/>
        </p:blipFill>
        <p:spPr>
          <a:xfrm>
            <a:off x="5296320" y="1825920"/>
            <a:ext cx="2791800" cy="2791800"/>
          </a:xfrm>
          <a:prstGeom prst="rect">
            <a:avLst/>
          </a:prstGeom>
          <a:ln>
            <a:noFill/>
          </a:ln>
        </p:spPr>
      </p:pic>
      <p:sp>
        <p:nvSpPr>
          <p:cNvPr id="858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Histograms with Matplotlib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59" name="CustomShape 2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Histograms can be created from Pandas Series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60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61" name="CustomShape 4"/>
          <p:cNvSpPr/>
          <p:nvPr/>
        </p:nvSpPr>
        <p:spPr>
          <a:xfrm>
            <a:off x="326880" y="1825920"/>
            <a:ext cx="4552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plt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hist(data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sepal_length, bins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=25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62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Customizing Matplotlib Plots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64" name="CustomShape 2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Every feature of Matplotlib plots can be customized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65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66" name="CustomShape 4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67" name="CustomShape 5"/>
          <p:cNvSpPr/>
          <p:nvPr/>
        </p:nvSpPr>
        <p:spPr>
          <a:xfrm>
            <a:off x="326880" y="1825920"/>
            <a:ext cx="4552920" cy="243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fig, ax = plt.subplots()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barh(np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arange(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       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sepal_width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Set position of ticks and tick labels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set_yticks(np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arange(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0.4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10.4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1.0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set_yticklabels(np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arange(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11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set(xlabel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'xlabel'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ylabel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'ylabel'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 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   title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'Title'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Customizing Matplotlib Plots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69" name="CustomShape 2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Every feature of Matplotlib plots can be customized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70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71" name="CustomShape 4"/>
          <p:cNvSpPr/>
          <p:nvPr/>
        </p:nvSpPr>
        <p:spPr>
          <a:xfrm>
            <a:off x="326880" y="1825920"/>
            <a:ext cx="4552920" cy="243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fig, ax = plt.subplots()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barh(np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arange(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       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sepal_width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Set position of ticks and tick labels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set_yticks(np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arange(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0.4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10.4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1.0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set_yticklabels(np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arange(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11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set(xlabel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'xlabel'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ylabel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'ylabel'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 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   title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'Title'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72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873" name="Picture 3"/>
          <p:cNvPicPr/>
          <p:nvPr/>
        </p:nvPicPr>
        <p:blipFill>
          <a:blip r:embed="rId3"/>
          <a:stretch/>
        </p:blipFill>
        <p:spPr>
          <a:xfrm>
            <a:off x="5176800" y="1673640"/>
            <a:ext cx="3052440" cy="305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Incorporating Statistical Calculations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75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76" name="CustomShape 3"/>
          <p:cNvSpPr/>
          <p:nvPr/>
        </p:nvSpPr>
        <p:spPr>
          <a:xfrm>
            <a:off x="326880" y="1825920"/>
            <a:ext cx="455292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groupby(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'species'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mean()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plot(color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'red'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'blue'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  	     'black'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'green'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   fontsize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=10.0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figsize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77" name="CustomShape 4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78" name="CustomShape 5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Statistical calculations can be included with Pandas methods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Picture 2"/>
          <p:cNvPicPr/>
          <p:nvPr/>
        </p:nvPicPr>
        <p:blipFill>
          <a:blip r:embed="rId3"/>
          <a:stretch/>
        </p:blipFill>
        <p:spPr>
          <a:xfrm>
            <a:off x="5379480" y="1673640"/>
            <a:ext cx="3000600" cy="3000600"/>
          </a:xfrm>
          <a:prstGeom prst="rect">
            <a:avLst/>
          </a:prstGeom>
          <a:ln>
            <a:noFill/>
          </a:ln>
        </p:spPr>
      </p:pic>
      <p:sp>
        <p:nvSpPr>
          <p:cNvPr id="88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Incorporating Statistical Calculations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81" name="CustomShape 2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Statistical calculations can be included with Pandas methods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82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83" name="CustomShape 4"/>
          <p:cNvSpPr/>
          <p:nvPr/>
        </p:nvSpPr>
        <p:spPr>
          <a:xfrm>
            <a:off x="326880" y="1825920"/>
            <a:ext cx="455292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groupby(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'species'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mean()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plot(color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'red'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'blue'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  	     'black'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'green'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   fontsize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=10.0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figsize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84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Statistical Plotting with Seaborn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86" name="CustomShape 2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Joint distribution and scatter plots can be created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87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88" name="CustomShape 4"/>
          <p:cNvSpPr/>
          <p:nvPr/>
        </p:nvSpPr>
        <p:spPr>
          <a:xfrm>
            <a:off x="326880" y="1825920"/>
            <a:ext cx="455292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import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433FF"/>
                </a:solidFill>
                <a:latin typeface="Courier New"/>
                <a:ea typeface="Arial"/>
              </a:rPr>
              <a:t>seaborn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as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433FF"/>
                </a:solidFill>
                <a:latin typeface="Courier New"/>
                <a:ea typeface="Arial"/>
              </a:rPr>
              <a:t>sns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sns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jointplot(x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'sepal_length'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     y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'sepal_width'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    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data, size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89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Statistical Plotting with Seaborn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91" name="CustomShape 2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Joint distribution and scatter plots can be created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92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93" name="CustomShape 4"/>
          <p:cNvSpPr/>
          <p:nvPr/>
        </p:nvSpPr>
        <p:spPr>
          <a:xfrm>
            <a:off x="326880" y="1825920"/>
            <a:ext cx="455292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import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433FF"/>
                </a:solidFill>
                <a:latin typeface="Courier New"/>
                <a:ea typeface="Arial"/>
              </a:rPr>
              <a:t>seaborn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as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433FF"/>
                </a:solidFill>
                <a:latin typeface="Courier New"/>
                <a:ea typeface="Arial"/>
              </a:rPr>
              <a:t>sns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sns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jointplot(x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'sepal_length'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     y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'sepal_width'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    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data, size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94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895" name="Picture 2"/>
          <p:cNvPicPr/>
          <p:nvPr/>
        </p:nvPicPr>
        <p:blipFill>
          <a:blip r:embed="rId3"/>
          <a:stretch/>
        </p:blipFill>
        <p:spPr>
          <a:xfrm>
            <a:off x="5237280" y="1685520"/>
            <a:ext cx="3028680" cy="302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Statistical Plotting with Seaborn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97" name="CustomShape 2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Correlation plots of all variable pairs can also be made with Seaborn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98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99" name="CustomShape 4"/>
          <p:cNvSpPr/>
          <p:nvPr/>
        </p:nvSpPr>
        <p:spPr>
          <a:xfrm>
            <a:off x="326880" y="1825920"/>
            <a:ext cx="455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sns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pairplot(data, hue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'species'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 size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00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Statistical Plotting with Seaborn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902" name="CustomShape 2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Correlation plots of all variable pairs can also be made with Seaborn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03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04" name="CustomShape 4"/>
          <p:cNvSpPr/>
          <p:nvPr/>
        </p:nvSpPr>
        <p:spPr>
          <a:xfrm>
            <a:off x="326880" y="1825920"/>
            <a:ext cx="455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sns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pairplot(data, hue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'species'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 size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05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906" name="Picture 2"/>
          <p:cNvPicPr/>
          <p:nvPr/>
        </p:nvPicPr>
        <p:blipFill>
          <a:blip r:embed="rId3"/>
          <a:stretch/>
        </p:blipFill>
        <p:spPr>
          <a:xfrm>
            <a:off x="5422320" y="1825920"/>
            <a:ext cx="2888280" cy="288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alibri"/>
              </a:rPr>
              <a:t>ML in a Nutshell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457200" y="1199880"/>
            <a:ext cx="8229240" cy="33944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Tens of thousands of machine learning algorithms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Hundreds of new ML algorithms every year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Every machine learning algorithm has three main components: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Representation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Evaluation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1" strike="noStrike" spc="-1" dirty="0" smtClean="0">
                <a:solidFill>
                  <a:srgbClr val="000000"/>
                </a:solidFill>
                <a:latin typeface="Calibri"/>
              </a:rPr>
              <a:t>Optimization</a:t>
            </a:r>
          </a:p>
          <a:p>
            <a:pPr marL="457560" lv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</a:pPr>
            <a:r>
              <a:rPr lang="en-US" sz="3200" spc="-1" dirty="0" smtClean="0">
                <a:solidFill>
                  <a:srgbClr val="000000"/>
                </a:solidFill>
                <a:latin typeface="Calibri"/>
              </a:rPr>
              <a:t>REO in short self created</a:t>
            </a:r>
            <a:endParaRPr lang="en-US" sz="32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alibri"/>
              </a:rPr>
              <a:t>Representation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549000" y="994680"/>
            <a:ext cx="8229240" cy="3394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Decision trees</a:t>
            </a:r>
          </a:p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Sets of rules / Logic programs</a:t>
            </a:r>
          </a:p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Instances</a:t>
            </a:r>
          </a:p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Graphical models (Bayes/Markov nets)</a:t>
            </a:r>
          </a:p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Neural networks</a:t>
            </a:r>
          </a:p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Support vector machines</a:t>
            </a:r>
          </a:p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Model ensembles Etc.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457560" y="9144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alibri"/>
              </a:rPr>
              <a:t>Evaluation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918360" y="811800"/>
            <a:ext cx="7128360" cy="3394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Accuracy</a:t>
            </a:r>
          </a:p>
          <a:p>
            <a:pPr marL="343080" indent="-34272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Precision and recall</a:t>
            </a:r>
          </a:p>
          <a:p>
            <a:pPr marL="343080" indent="-34272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Squared error</a:t>
            </a:r>
          </a:p>
          <a:p>
            <a:pPr marL="343080" indent="-34272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Likelihood</a:t>
            </a:r>
          </a:p>
          <a:p>
            <a:pPr marL="343080" indent="-34272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Posterior probability</a:t>
            </a:r>
          </a:p>
          <a:p>
            <a:pPr marL="343080" indent="-34272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Cost / Utility</a:t>
            </a:r>
          </a:p>
          <a:p>
            <a:pPr marL="343080" indent="-34272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Margin</a:t>
            </a:r>
          </a:p>
          <a:p>
            <a:pPr marL="343080" indent="-34272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Entropy</a:t>
            </a:r>
          </a:p>
          <a:p>
            <a:pPr marL="343080" indent="-34272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K-L divergence Etc.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alibri"/>
              </a:rPr>
              <a:t>Optimization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457200" y="903240"/>
            <a:ext cx="8321040" cy="4240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Combinatorial optimization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e.g.: Greedy search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Convex optimization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e.g.: Gradient descent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e.g.: Stochastic gradient descent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Constrained optimization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e.g.: Linear programming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e.g.: Nonlinear programming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2"/>
          <p:cNvPicPr/>
          <p:nvPr/>
        </p:nvPicPr>
        <p:blipFill>
          <a:blip r:embed="rId2"/>
          <a:stretch/>
        </p:blipFill>
        <p:spPr>
          <a:xfrm>
            <a:off x="755640" y="357480"/>
            <a:ext cx="7760880" cy="43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alibri"/>
              </a:rPr>
              <a:t>ML in Practice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457200" y="1085760"/>
            <a:ext cx="8229240" cy="33944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Understanding domain, prior knowledge, and goals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Data integration, selection, cleaning,</a:t>
            </a:r>
            <a:r>
              <a:t/>
            </a:r>
            <a:br/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pre-processing, etc.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Learning models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Interpreting results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Consolidating and deploying discovered knowledge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Loop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</a:rPr>
              <a:t>When Should You Use Machine</a:t>
            </a:r>
            <a:r>
              <a:t/>
            </a:r>
            <a:br/>
            <a:r>
              <a:rPr lang="en-US" sz="3600" b="1" strike="noStrike" spc="-1">
                <a:solidFill>
                  <a:srgbClr val="000000"/>
                </a:solidFill>
                <a:latin typeface="Calibri"/>
              </a:rPr>
              <a:t>Learning?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457200" y="1199880"/>
            <a:ext cx="8503920" cy="3829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Consider using machine learning when </a:t>
            </a:r>
          </a:p>
          <a:p>
            <a:pPr marL="743040" lvl="1" indent="-2854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–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you have a complex task or problem involving a large amount of data and lots of variables, </a:t>
            </a:r>
          </a:p>
          <a:p>
            <a:pPr marL="743040" lvl="1" indent="-2854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–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but no existing formula or equation.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00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Calibri"/>
              </a:rPr>
              <a:t>When Should You Use Machine</a:t>
            </a:r>
            <a:r>
              <a:t/>
            </a:r>
            <a:br/>
            <a:r>
              <a:rPr lang="en-US" sz="4400" b="1" strike="noStrike" spc="-1">
                <a:solidFill>
                  <a:srgbClr val="000000"/>
                </a:solidFill>
                <a:latin typeface="Calibri"/>
              </a:rPr>
              <a:t>Learning? – 2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457200" y="1199880"/>
            <a:ext cx="8229240" cy="33944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For example, machine learning is a good option if you need to handle situations like these: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i="1" strike="noStrike" spc="-1">
                <a:solidFill>
                  <a:srgbClr val="000000"/>
                </a:solidFill>
                <a:latin typeface="Calibri"/>
              </a:rPr>
              <a:t>Hand-written rules and equations are too complex—as in face recognition and speech recognition.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i="1" strike="noStrike" spc="-1">
                <a:solidFill>
                  <a:srgbClr val="000000"/>
                </a:solidFill>
                <a:latin typeface="Calibri"/>
              </a:rPr>
              <a:t>The rules of a task are constantly changing—as in fraud detection from transaction records.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00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Calibri"/>
              </a:rPr>
              <a:t>When Should You Use Machine</a:t>
            </a:r>
            <a:r>
              <a:t/>
            </a:r>
            <a:br/>
            <a:r>
              <a:rPr lang="en-US" sz="4400" b="1" strike="noStrike" spc="-1">
                <a:solidFill>
                  <a:srgbClr val="000000"/>
                </a:solidFill>
                <a:latin typeface="Calibri"/>
              </a:rPr>
              <a:t>Learning? – 3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457200" y="1199880"/>
            <a:ext cx="8229240" cy="3394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>
              <a:lnSpc>
                <a:spcPct val="100000"/>
              </a:lnSpc>
              <a:spcBef>
                <a:spcPts val="561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i="1" strike="noStrike" spc="-1">
                <a:solidFill>
                  <a:srgbClr val="000000"/>
                </a:solidFill>
                <a:latin typeface="Calibri"/>
              </a:rPr>
              <a:t>The nature of the data keeps changing, and the program needs to adapt—as in automated trading, energy demand forecasting, and predicting shopping trends.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370880" y="182880"/>
            <a:ext cx="5670000" cy="829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5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Acknowledgment</a:t>
            </a:r>
            <a:endParaRPr lang="en-US" sz="5000" b="0" strike="noStrike" spc="-1">
              <a:latin typeface="Arial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599400" y="1460880"/>
            <a:ext cx="5892840" cy="1648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Intel Academic Programme</a:t>
            </a: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Late Dr. Yaw Nkansah-Gyekye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983880" y="1214280"/>
            <a:ext cx="733680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spcAft>
                <a:spcPts val="24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0000"/>
                </a:solidFill>
                <a:latin typeface="Avenir Book"/>
                <a:ea typeface="Avenir Book"/>
              </a:rPr>
              <a:t>Jupyter notebooks:</a:t>
            </a: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 interactive coding and visualization of output</a:t>
            </a:r>
            <a:endParaRPr lang="en-US" sz="24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Aft>
                <a:spcPts val="24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0000"/>
                </a:solidFill>
                <a:latin typeface="Avenir Book"/>
                <a:ea typeface="Avenir Book"/>
              </a:rPr>
              <a:t>NumPy, SciPy, Pandas: </a:t>
            </a: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numerical computation</a:t>
            </a:r>
            <a:endParaRPr lang="en-US" sz="24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Aft>
                <a:spcPts val="24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0000"/>
                </a:solidFill>
                <a:latin typeface="Avenir Book"/>
                <a:ea typeface="Avenir Book"/>
              </a:rPr>
              <a:t>Matplotlib, Seaborn:</a:t>
            </a: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 data visualization</a:t>
            </a:r>
            <a:endParaRPr lang="en-US" sz="24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Aft>
                <a:spcPts val="24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0000"/>
                </a:solidFill>
                <a:latin typeface="Avenir Book"/>
                <a:ea typeface="Avenir Book"/>
              </a:rPr>
              <a:t>Scikit-learn: </a:t>
            </a: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machine learning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Toolset: Distribution for Python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559800" y="1086840"/>
            <a:ext cx="3826800" cy="344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Polyglot analysis environment—blends multiple languages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Jupyter is an anagram of: Julia, Python, and R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Supports multiple content types: code, narrative text, images, movies, etc.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Jupyter Notebook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398520" y="2183040"/>
            <a:ext cx="3755160" cy="24022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5276880" y="4540320"/>
            <a:ext cx="34498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Source: http://jupyter.org/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54" name="Picture 11"/>
          <p:cNvPicPr/>
          <p:nvPr/>
        </p:nvPicPr>
        <p:blipFill>
          <a:blip r:embed="rId3"/>
          <a:stretch/>
        </p:blipFill>
        <p:spPr>
          <a:xfrm>
            <a:off x="5149800" y="816120"/>
            <a:ext cx="3415320" cy="385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559800" y="1086840"/>
            <a:ext cx="3826800" cy="344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Avenir Book"/>
                <a:ea typeface="Avenir Book"/>
              </a:rPr>
              <a:t>Polyglot analysis environment—blends multiple languages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venir Book"/>
                <a:ea typeface="Avenir Book"/>
              </a:rPr>
              <a:t>Jupyter</a:t>
            </a:r>
            <a:r>
              <a:rPr lang="en-US" sz="2000" b="0" strike="noStrike" spc="-1" dirty="0">
                <a:solidFill>
                  <a:srgbClr val="000000"/>
                </a:solidFill>
                <a:latin typeface="Avenir Book"/>
                <a:ea typeface="Avenir Book"/>
              </a:rPr>
              <a:t> is an anagram of: Julia, Python, and R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Avenir Book"/>
                <a:ea typeface="Avenir Book"/>
              </a:rPr>
              <a:t>Supports multiple content types: code, narrative text, images, movies, etc.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Jupyter Notebook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398520" y="3190680"/>
            <a:ext cx="3755160" cy="139500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4"/>
          <p:cNvSpPr/>
          <p:nvPr/>
        </p:nvSpPr>
        <p:spPr>
          <a:xfrm>
            <a:off x="5276880" y="4540320"/>
            <a:ext cx="34498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Source: http://jupyter.org/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59" name="Picture 13"/>
          <p:cNvPicPr/>
          <p:nvPr/>
        </p:nvPicPr>
        <p:blipFill>
          <a:blip r:embed="rId3"/>
          <a:stretch/>
        </p:blipFill>
        <p:spPr>
          <a:xfrm>
            <a:off x="5149800" y="816120"/>
            <a:ext cx="3415320" cy="385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Jupyter Notebook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559800" y="1086840"/>
            <a:ext cx="3826800" cy="344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Polyglot analysis environment—blends multiple languages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Jupyter is an anagram of: Julia, Python, and R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Supports multiple content types: code, narrative text, images, movies, etc.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5276880" y="4540320"/>
            <a:ext cx="34498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Source: http://jupyter.org/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63" name="Picture 9"/>
          <p:cNvPicPr/>
          <p:nvPr/>
        </p:nvPicPr>
        <p:blipFill>
          <a:blip r:embed="rId3"/>
          <a:stretch/>
        </p:blipFill>
        <p:spPr>
          <a:xfrm>
            <a:off x="5149800" y="816120"/>
            <a:ext cx="3415320" cy="385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628200" y="1361880"/>
            <a:ext cx="3826800" cy="161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HTML &amp; Markdown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LaTeX (equations)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Code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Jupyter Notebook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5276880" y="4540320"/>
            <a:ext cx="34498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Source: http://jupyter.org/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67" name="Picture 9"/>
          <p:cNvPicPr/>
          <p:nvPr/>
        </p:nvPicPr>
        <p:blipFill>
          <a:blip r:embed="rId3"/>
          <a:stretch/>
        </p:blipFill>
        <p:spPr>
          <a:xfrm>
            <a:off x="5149800" y="816120"/>
            <a:ext cx="3415320" cy="385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628200" y="1361880"/>
            <a:ext cx="3826800" cy="161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HTML &amp; Markdown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LaTeX (equations)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Code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Jupyter Notebook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5276880" y="4540320"/>
            <a:ext cx="34498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Source: http://jupyter.org/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71" name="Picture 9"/>
          <p:cNvPicPr/>
          <p:nvPr/>
        </p:nvPicPr>
        <p:blipFill>
          <a:blip r:embed="rId3"/>
          <a:stretch/>
        </p:blipFill>
        <p:spPr>
          <a:xfrm>
            <a:off x="5149800" y="816120"/>
            <a:ext cx="3415320" cy="3850200"/>
          </a:xfrm>
          <a:prstGeom prst="rect">
            <a:avLst/>
          </a:prstGeom>
          <a:ln>
            <a:noFill/>
          </a:ln>
        </p:spPr>
      </p:pic>
      <p:sp>
        <p:nvSpPr>
          <p:cNvPr id="372" name="CustomShape 4"/>
          <p:cNvSpPr/>
          <p:nvPr/>
        </p:nvSpPr>
        <p:spPr>
          <a:xfrm flipV="1">
            <a:off x="3432240" y="1591200"/>
            <a:ext cx="2398320" cy="1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C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628200" y="1361880"/>
            <a:ext cx="3826800" cy="161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HTML &amp; Markdown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LaTeX (equations)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Code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Jupyter Notebook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5276880" y="4540320"/>
            <a:ext cx="34498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Source: http://jupyter.org/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76" name="Picture 9"/>
          <p:cNvPicPr/>
          <p:nvPr/>
        </p:nvPicPr>
        <p:blipFill>
          <a:blip r:embed="rId3"/>
          <a:stretch/>
        </p:blipFill>
        <p:spPr>
          <a:xfrm>
            <a:off x="5149800" y="816120"/>
            <a:ext cx="3415320" cy="3850200"/>
          </a:xfrm>
          <a:prstGeom prst="rect">
            <a:avLst/>
          </a:prstGeom>
          <a:ln>
            <a:noFill/>
          </a:ln>
        </p:spPr>
      </p:pic>
      <p:sp>
        <p:nvSpPr>
          <p:cNvPr id="377" name="CustomShape 4"/>
          <p:cNvSpPr/>
          <p:nvPr/>
        </p:nvSpPr>
        <p:spPr>
          <a:xfrm flipV="1">
            <a:off x="3337200" y="1828800"/>
            <a:ext cx="3253320" cy="34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C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628200" y="1361880"/>
            <a:ext cx="3826800" cy="161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HTML &amp; Markdown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LaTeX (equations)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Code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Jupyter Notebook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5276880" y="4540320"/>
            <a:ext cx="34498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Source: http://jupyter.org/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81" name="Picture 9"/>
          <p:cNvPicPr/>
          <p:nvPr/>
        </p:nvPicPr>
        <p:blipFill>
          <a:blip r:embed="rId3"/>
          <a:stretch/>
        </p:blipFill>
        <p:spPr>
          <a:xfrm>
            <a:off x="5149800" y="816120"/>
            <a:ext cx="3415320" cy="3850200"/>
          </a:xfrm>
          <a:prstGeom prst="rect">
            <a:avLst/>
          </a:prstGeom>
          <a:ln>
            <a:noFill/>
          </a:ln>
        </p:spPr>
      </p:pic>
      <p:sp>
        <p:nvSpPr>
          <p:cNvPr id="382" name="CustomShape 4"/>
          <p:cNvSpPr/>
          <p:nvPr/>
        </p:nvSpPr>
        <p:spPr>
          <a:xfrm flipV="1">
            <a:off x="1900080" y="2398680"/>
            <a:ext cx="3966120" cy="39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C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Jupyter Notebook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398520" y="1306440"/>
            <a:ext cx="3876120" cy="283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Code is divided into cells to control execution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Enables interactive development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Ideal for exploratory analysis and model building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85" name="Picture 10"/>
          <p:cNvPicPr/>
          <p:nvPr/>
        </p:nvPicPr>
        <p:blipFill>
          <a:blip r:embed="rId3"/>
          <a:stretch/>
        </p:blipFill>
        <p:spPr>
          <a:xfrm>
            <a:off x="4617360" y="1076400"/>
            <a:ext cx="3780000" cy="3463920"/>
          </a:xfrm>
          <a:prstGeom prst="rect">
            <a:avLst/>
          </a:prstGeom>
          <a:ln>
            <a:noFill/>
          </a:ln>
          <a:effectLst>
            <a:outerShdw dist="75858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Jupyter Notebook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398520" y="1306440"/>
            <a:ext cx="3876120" cy="283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Code is divided into cells to control execution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Enables interactive development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Ideal for exploratory analysis and model building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88" name="Picture 10"/>
          <p:cNvPicPr/>
          <p:nvPr/>
        </p:nvPicPr>
        <p:blipFill>
          <a:blip r:embed="rId3"/>
          <a:stretch/>
        </p:blipFill>
        <p:spPr>
          <a:xfrm>
            <a:off x="4617360" y="1076400"/>
            <a:ext cx="3780000" cy="3463920"/>
          </a:xfrm>
          <a:prstGeom prst="rect">
            <a:avLst/>
          </a:prstGeom>
          <a:ln>
            <a:noFill/>
          </a:ln>
          <a:effectLst>
            <a:outerShdw dist="75858" dir="2700000">
              <a:srgbClr val="000000">
                <a:alpha val="40000"/>
              </a:srgbClr>
            </a:outerShdw>
          </a:effectLst>
        </p:spPr>
      </p:pic>
      <p:sp>
        <p:nvSpPr>
          <p:cNvPr id="389" name="CustomShape 3"/>
          <p:cNvSpPr/>
          <p:nvPr/>
        </p:nvSpPr>
        <p:spPr>
          <a:xfrm>
            <a:off x="4165560" y="1772280"/>
            <a:ext cx="902880" cy="73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C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Artificial Intelligence</a:t>
            </a:r>
          </a:p>
        </p:txBody>
      </p:sp>
      <p:sp>
        <p:nvSpPr>
          <p:cNvPr id="302" name="TextShape 2"/>
          <p:cNvSpPr txBox="1"/>
          <p:nvPr/>
        </p:nvSpPr>
        <p:spPr>
          <a:xfrm>
            <a:off x="457200" y="1199880"/>
            <a:ext cx="8229240" cy="33944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Artificial Intelligence is the broader concept of machines being able to carry out tasks in a way that we will consider “smart”.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In the past few years, AI has moved from research labs into our everyday lives. 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It is being used in medical devices, smart-home systems, and video games—to say nothing of robots and autonomous cars. 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AI paradox: taking over our jobs.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11"/>
          <p:cNvPicPr/>
          <p:nvPr/>
        </p:nvPicPr>
        <p:blipFill>
          <a:blip r:embed="rId3"/>
          <a:stretch/>
        </p:blipFill>
        <p:spPr>
          <a:xfrm>
            <a:off x="4617360" y="952560"/>
            <a:ext cx="3605760" cy="3687120"/>
          </a:xfrm>
          <a:prstGeom prst="rect">
            <a:avLst/>
          </a:prstGeom>
          <a:ln>
            <a:noFill/>
          </a:ln>
          <a:effectLst>
            <a:outerShdw dist="75858" dir="2700000">
              <a:srgbClr val="000000">
                <a:alpha val="40000"/>
              </a:srgbClr>
            </a:outerShdw>
          </a:effectLst>
        </p:spPr>
      </p:pic>
      <p:sp>
        <p:nvSpPr>
          <p:cNvPr id="391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Jupyter Cell Magics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550080" y="1182600"/>
            <a:ext cx="3826800" cy="37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%matplotlib inline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display plots inline in Jupyter notebook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%%timeit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time how long a cell takes to execute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%run filename.ipynb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execute code from another notebook or python file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550080" y="2315520"/>
            <a:ext cx="3826800" cy="229500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9"/>
          <p:cNvPicPr/>
          <p:nvPr/>
        </p:nvPicPr>
        <p:blipFill>
          <a:blip r:embed="rId3"/>
          <a:stretch/>
        </p:blipFill>
        <p:spPr>
          <a:xfrm>
            <a:off x="4617360" y="952560"/>
            <a:ext cx="3605760" cy="3687120"/>
          </a:xfrm>
          <a:prstGeom prst="rect">
            <a:avLst/>
          </a:prstGeom>
          <a:ln>
            <a:noFill/>
          </a:ln>
          <a:effectLst>
            <a:outerShdw dist="75858" dir="2700000">
              <a:srgbClr val="000000">
                <a:alpha val="40000"/>
              </a:srgbClr>
            </a:outerShdw>
          </a:effectLst>
        </p:spPr>
      </p:pic>
      <p:sp>
        <p:nvSpPr>
          <p:cNvPr id="395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Jupyter Cell Magics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550080" y="1182600"/>
            <a:ext cx="3826800" cy="37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%matplotlib inline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display plots inline in Jupyter notebook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%%timeit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time how long a cell takes to execute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%run filename.ipynb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execute code from another notebook or python file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4045680" y="1424880"/>
            <a:ext cx="1022760" cy="77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C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8" name="CustomShape 4"/>
          <p:cNvSpPr/>
          <p:nvPr/>
        </p:nvSpPr>
        <p:spPr>
          <a:xfrm>
            <a:off x="550080" y="2315520"/>
            <a:ext cx="3826800" cy="229500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9"/>
          <p:cNvPicPr/>
          <p:nvPr/>
        </p:nvPicPr>
        <p:blipFill>
          <a:blip r:embed="rId3"/>
          <a:stretch/>
        </p:blipFill>
        <p:spPr>
          <a:xfrm>
            <a:off x="4617360" y="952560"/>
            <a:ext cx="3605760" cy="3687120"/>
          </a:xfrm>
          <a:prstGeom prst="rect">
            <a:avLst/>
          </a:prstGeom>
          <a:ln>
            <a:noFill/>
          </a:ln>
          <a:effectLst>
            <a:outerShdw dist="75858" dir="2700000">
              <a:srgbClr val="000000">
                <a:alpha val="40000"/>
              </a:srgbClr>
            </a:outerShdw>
          </a:effectLst>
        </p:spPr>
      </p:pic>
      <p:sp>
        <p:nvSpPr>
          <p:cNvPr id="40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Jupyter Cell Magics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550080" y="1182600"/>
            <a:ext cx="3826800" cy="37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%matplotlib inline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display plots inline in Jupyter notebook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%%timeit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time how long a cell takes to execute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%run filename.ipynb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execute code from another notebook or python file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594240" y="1721880"/>
            <a:ext cx="1428480" cy="1045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C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CustomShape 4"/>
          <p:cNvSpPr/>
          <p:nvPr/>
        </p:nvSpPr>
        <p:spPr>
          <a:xfrm>
            <a:off x="550080" y="2315520"/>
            <a:ext cx="3826800" cy="229500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9"/>
          <p:cNvPicPr/>
          <p:nvPr/>
        </p:nvPicPr>
        <p:blipFill>
          <a:blip r:embed="rId3"/>
          <a:stretch/>
        </p:blipFill>
        <p:spPr>
          <a:xfrm>
            <a:off x="4617360" y="952560"/>
            <a:ext cx="3605760" cy="3687120"/>
          </a:xfrm>
          <a:prstGeom prst="rect">
            <a:avLst/>
          </a:prstGeom>
          <a:ln>
            <a:noFill/>
          </a:ln>
          <a:effectLst>
            <a:outerShdw dist="75858" dir="2700000">
              <a:srgbClr val="000000">
                <a:alpha val="40000"/>
              </a:srgbClr>
            </a:outerShdw>
          </a:effectLst>
        </p:spPr>
      </p:pic>
      <p:sp>
        <p:nvSpPr>
          <p:cNvPr id="405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Jupyter Cell Magics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550080" y="1182600"/>
            <a:ext cx="3826800" cy="22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%matplotlib inline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display plots inline in Jupyter notebook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%%timeit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time how long a cell takes to execute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4025880" y="2882160"/>
            <a:ext cx="1044720" cy="119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C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4"/>
          <p:cNvSpPr/>
          <p:nvPr/>
        </p:nvSpPr>
        <p:spPr>
          <a:xfrm>
            <a:off x="550080" y="3306960"/>
            <a:ext cx="3826800" cy="130392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Jupyter Cell Magics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550080" y="1182600"/>
            <a:ext cx="3826800" cy="344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%matplotlib inline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display plots inline in Jupyter notebook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%%timeit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time how long a cell takes to execute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%run filename.ipynb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execute code from another notebook or python file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pic>
        <p:nvPicPr>
          <p:cNvPr id="411" name="Picture 3"/>
          <p:cNvPicPr/>
          <p:nvPr/>
        </p:nvPicPr>
        <p:blipFill>
          <a:blip r:embed="rId3"/>
          <a:stretch/>
        </p:blipFill>
        <p:spPr>
          <a:xfrm>
            <a:off x="5028840" y="1075680"/>
            <a:ext cx="3085920" cy="3467880"/>
          </a:xfrm>
          <a:prstGeom prst="rect">
            <a:avLst/>
          </a:prstGeom>
          <a:ln>
            <a:noFill/>
          </a:ln>
          <a:effectLst>
            <a:outerShdw dist="75858" dir="2700000">
              <a:srgbClr val="000000">
                <a:alpha val="40000"/>
              </a:srgbClr>
            </a:outerShdw>
          </a:effectLst>
        </p:spPr>
      </p:pic>
      <p:sp>
        <p:nvSpPr>
          <p:cNvPr id="412" name="CustomShape 3"/>
          <p:cNvSpPr/>
          <p:nvPr/>
        </p:nvSpPr>
        <p:spPr>
          <a:xfrm flipV="1">
            <a:off x="4158000" y="1876320"/>
            <a:ext cx="1304280" cy="162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C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Jupyter Cell Magics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550080" y="1182600"/>
            <a:ext cx="3826800" cy="435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%matplotlib inline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display plots inline in Jupyter notebook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%%timeit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time how long a cell takes to execute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%run filename.ipynb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execute code from another notebook or python file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Monaco"/>
                <a:ea typeface="Monaco"/>
              </a:rPr>
              <a:t>%load filename.py</a:t>
            </a: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: copy contents of the file and paste into the cell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pic>
        <p:nvPicPr>
          <p:cNvPr id="415" name="Picture 3"/>
          <p:cNvPicPr/>
          <p:nvPr/>
        </p:nvPicPr>
        <p:blipFill>
          <a:blip r:embed="rId3"/>
          <a:stretch/>
        </p:blipFill>
        <p:spPr>
          <a:xfrm>
            <a:off x="5028840" y="1075680"/>
            <a:ext cx="3085920" cy="3467880"/>
          </a:xfrm>
          <a:prstGeom prst="rect">
            <a:avLst/>
          </a:prstGeom>
          <a:ln>
            <a:noFill/>
          </a:ln>
          <a:effectLst>
            <a:outerShdw dist="75858" dir="2700000">
              <a:srgbClr val="000000">
                <a:alpha val="40000"/>
              </a:srgbClr>
            </a:outerShdw>
          </a:effectLst>
        </p:spPr>
      </p:pic>
      <p:sp>
        <p:nvSpPr>
          <p:cNvPr id="416" name="CustomShape 3"/>
          <p:cNvSpPr/>
          <p:nvPr/>
        </p:nvSpPr>
        <p:spPr>
          <a:xfrm flipV="1">
            <a:off x="4158000" y="1876320"/>
            <a:ext cx="1304280" cy="162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C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Jupyter Keyboard Shortcuts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623520" y="4255920"/>
            <a:ext cx="79869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Keyboard shortcuts can be viewed from Help → Keyboard Shortcuts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19" name="Picture 2"/>
          <p:cNvPicPr/>
          <p:nvPr/>
        </p:nvPicPr>
        <p:blipFill>
          <a:blip r:embed="rId3"/>
          <a:stretch/>
        </p:blipFill>
        <p:spPr>
          <a:xfrm>
            <a:off x="1284120" y="942120"/>
            <a:ext cx="6665760" cy="3051360"/>
          </a:xfrm>
          <a:prstGeom prst="rect">
            <a:avLst/>
          </a:prstGeom>
          <a:ln w="12600">
            <a:solidFill>
              <a:srgbClr val="000000"/>
            </a:solidFill>
            <a:rou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Making Jupyter Notebooks Reusable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421" name="Picture 2"/>
          <p:cNvPicPr/>
          <p:nvPr/>
        </p:nvPicPr>
        <p:blipFill>
          <a:blip r:embed="rId3"/>
          <a:srcRect b="11718"/>
          <a:stretch/>
        </p:blipFill>
        <p:spPr>
          <a:xfrm>
            <a:off x="5297400" y="2053440"/>
            <a:ext cx="3356280" cy="2168640"/>
          </a:xfrm>
          <a:prstGeom prst="rect">
            <a:avLst/>
          </a:prstGeom>
          <a:ln w="12600">
            <a:solidFill>
              <a:srgbClr val="000000"/>
            </a:solidFill>
            <a:round/>
          </a:ln>
        </p:spPr>
      </p:pic>
      <p:sp>
        <p:nvSpPr>
          <p:cNvPr id="422" name="CustomShape 2"/>
          <p:cNvSpPr/>
          <p:nvPr/>
        </p:nvSpPr>
        <p:spPr>
          <a:xfrm>
            <a:off x="398520" y="1379880"/>
            <a:ext cx="4625280" cy="13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Convert from Command Line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jupyter nbconvert --to python 	notebook.ipynb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326880" y="76752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To extract Python code from a Jupyter notebook: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24" name="CustomShape 4"/>
          <p:cNvSpPr/>
          <p:nvPr/>
        </p:nvSpPr>
        <p:spPr>
          <a:xfrm>
            <a:off x="5146920" y="1379880"/>
            <a:ext cx="365760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Export from within notebook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25" name="CustomShape 5"/>
          <p:cNvSpPr/>
          <p:nvPr/>
        </p:nvSpPr>
        <p:spPr>
          <a:xfrm>
            <a:off x="5024160" y="1307520"/>
            <a:ext cx="3811680" cy="301752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Making Jupyter Notebooks Reusable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427" name="Picture 2"/>
          <p:cNvPicPr/>
          <p:nvPr/>
        </p:nvPicPr>
        <p:blipFill>
          <a:blip r:embed="rId3"/>
          <a:srcRect b="11718"/>
          <a:stretch/>
        </p:blipFill>
        <p:spPr>
          <a:xfrm>
            <a:off x="5146920" y="2125440"/>
            <a:ext cx="3507120" cy="2266200"/>
          </a:xfrm>
          <a:prstGeom prst="rect">
            <a:avLst/>
          </a:prstGeom>
          <a:ln w="12600">
            <a:solidFill>
              <a:srgbClr val="000000"/>
            </a:solidFill>
            <a:round/>
          </a:ln>
        </p:spPr>
      </p:pic>
      <p:sp>
        <p:nvSpPr>
          <p:cNvPr id="428" name="CustomShape 2"/>
          <p:cNvSpPr/>
          <p:nvPr/>
        </p:nvSpPr>
        <p:spPr>
          <a:xfrm>
            <a:off x="398520" y="1379880"/>
            <a:ext cx="4625280" cy="13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Convert from Command Line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jupyter nbconvert --to python 	notebook.ipynb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326880" y="76752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To extract Python code from a Jupyter notebook: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30" name="CustomShape 4"/>
          <p:cNvSpPr/>
          <p:nvPr/>
        </p:nvSpPr>
        <p:spPr>
          <a:xfrm>
            <a:off x="5024160" y="1379880"/>
            <a:ext cx="3657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Export from Notebook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Pandas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398520" y="1251720"/>
            <a:ext cx="5078160" cy="286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Library for computation with tabular data</a:t>
            </a:r>
            <a:endParaRPr lang="en-US" sz="19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Mixed types of data allowed in a single table</a:t>
            </a:r>
            <a:endParaRPr lang="en-US" sz="19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Columns and rows of data can be named</a:t>
            </a:r>
            <a:endParaRPr lang="en-US" sz="19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Advanced data aggregation and statistical functions</a:t>
            </a:r>
            <a:endParaRPr lang="en-US" sz="1900" b="0" strike="noStrike" spc="-1">
              <a:latin typeface="Arial"/>
            </a:endParaRPr>
          </a:p>
        </p:txBody>
      </p:sp>
      <p:pic>
        <p:nvPicPr>
          <p:cNvPr id="433" name="Picture 2"/>
          <p:cNvPicPr/>
          <p:nvPr/>
        </p:nvPicPr>
        <p:blipFill>
          <a:blip r:embed="rId3"/>
          <a:srcRect r="59257"/>
          <a:stretch/>
        </p:blipFill>
        <p:spPr>
          <a:xfrm>
            <a:off x="5665680" y="964080"/>
            <a:ext cx="3103560" cy="1587240"/>
          </a:xfrm>
          <a:prstGeom prst="rect">
            <a:avLst/>
          </a:prstGeom>
          <a:ln>
            <a:noFill/>
          </a:ln>
        </p:spPr>
      </p:pic>
      <p:pic>
        <p:nvPicPr>
          <p:cNvPr id="434" name="Picture 6"/>
          <p:cNvPicPr/>
          <p:nvPr/>
        </p:nvPicPr>
        <p:blipFill>
          <a:blip r:embed="rId3"/>
          <a:srcRect l="43616" t="6743" r="1846" b="5020"/>
          <a:stretch/>
        </p:blipFill>
        <p:spPr>
          <a:xfrm>
            <a:off x="5717880" y="2757960"/>
            <a:ext cx="3246480" cy="1094040"/>
          </a:xfrm>
          <a:prstGeom prst="rect">
            <a:avLst/>
          </a:prstGeom>
          <a:ln>
            <a:noFill/>
          </a:ln>
        </p:spPr>
      </p:pic>
      <p:sp>
        <p:nvSpPr>
          <p:cNvPr id="435" name="CustomShape 3"/>
          <p:cNvSpPr/>
          <p:nvPr/>
        </p:nvSpPr>
        <p:spPr>
          <a:xfrm>
            <a:off x="5665680" y="3972600"/>
            <a:ext cx="335052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Source: http://pandas.pydata.org/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800" b="0" strike="noStrike" spc="-1">
                <a:solidFill>
                  <a:srgbClr val="000000"/>
                </a:solidFill>
                <a:latin typeface="Calibri"/>
              </a:rPr>
              <a:t>Introducing Machine Intelligence</a:t>
            </a:r>
          </a:p>
        </p:txBody>
      </p:sp>
      <p:sp>
        <p:nvSpPr>
          <p:cNvPr id="304" name="TextShape 2"/>
          <p:cNvSpPr txBox="1"/>
          <p:nvPr/>
        </p:nvSpPr>
        <p:spPr>
          <a:xfrm>
            <a:off x="457200" y="1199880"/>
            <a:ext cx="8229240" cy="33944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Machine learning is a particular approach to AI just as Deep Learning is a kind of ML.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Machine learning is the major success factor in the ongoing digital transformation across industries. 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Startups and behemoths alike announce new products that will learn to perform tasks that previously only humans could do, and perform those tasks better, faster, and more intelligently.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Pandas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1726200" y="2094840"/>
            <a:ext cx="2512800" cy="1163520"/>
          </a:xfrm>
          <a:prstGeom prst="roundRect">
            <a:avLst>
              <a:gd name="adj" fmla="val 16667"/>
            </a:avLst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Vector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(1 Dimension)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1726200" y="3454200"/>
            <a:ext cx="2512800" cy="1163520"/>
          </a:xfrm>
          <a:prstGeom prst="roundRect">
            <a:avLst>
              <a:gd name="adj" fmla="val 16667"/>
            </a:avLst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Array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(2 Dimensions)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9" name="CustomShape 4"/>
          <p:cNvSpPr/>
          <p:nvPr/>
        </p:nvSpPr>
        <p:spPr>
          <a:xfrm>
            <a:off x="326880" y="76752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Basic data structures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40" name="CustomShape 5"/>
          <p:cNvSpPr/>
          <p:nvPr/>
        </p:nvSpPr>
        <p:spPr>
          <a:xfrm>
            <a:off x="5305320" y="2094840"/>
            <a:ext cx="2255400" cy="1163520"/>
          </a:xfrm>
          <a:prstGeom prst="roundRect">
            <a:avLst>
              <a:gd name="adj" fmla="val 16667"/>
            </a:avLst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Series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41" name="CustomShape 6"/>
          <p:cNvSpPr/>
          <p:nvPr/>
        </p:nvSpPr>
        <p:spPr>
          <a:xfrm>
            <a:off x="5305320" y="3454200"/>
            <a:ext cx="2255400" cy="1163520"/>
          </a:xfrm>
          <a:prstGeom prst="roundRect">
            <a:avLst>
              <a:gd name="adj" fmla="val 16667"/>
            </a:avLst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42" name="CustomShape 7"/>
          <p:cNvSpPr/>
          <p:nvPr/>
        </p:nvSpPr>
        <p:spPr>
          <a:xfrm>
            <a:off x="1726200" y="1325880"/>
            <a:ext cx="2512800" cy="682560"/>
          </a:xfrm>
          <a:prstGeom prst="roundRect">
            <a:avLst>
              <a:gd name="adj" fmla="val 16667"/>
            </a:avLst>
          </a:prstGeom>
          <a:solidFill>
            <a:srgbClr val="005493">
              <a:alpha val="50000"/>
            </a:srgbClr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Type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43" name="CustomShape 8"/>
          <p:cNvSpPr/>
          <p:nvPr/>
        </p:nvSpPr>
        <p:spPr>
          <a:xfrm>
            <a:off x="5176800" y="1325880"/>
            <a:ext cx="2512800" cy="682560"/>
          </a:xfrm>
          <a:prstGeom prst="roundRect">
            <a:avLst>
              <a:gd name="adj" fmla="val 16667"/>
            </a:avLst>
          </a:prstGeom>
          <a:solidFill>
            <a:srgbClr val="C00000">
              <a:alpha val="50000"/>
            </a:srgbClr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Pandas Name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44" name="CustomShape 9"/>
          <p:cNvSpPr/>
          <p:nvPr/>
        </p:nvSpPr>
        <p:spPr>
          <a:xfrm>
            <a:off x="4488480" y="2347200"/>
            <a:ext cx="687960" cy="65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10"/>
          <p:cNvSpPr/>
          <p:nvPr/>
        </p:nvSpPr>
        <p:spPr>
          <a:xfrm>
            <a:off x="4488480" y="3706560"/>
            <a:ext cx="687960" cy="65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CustomShape 11"/>
          <p:cNvSpPr/>
          <p:nvPr/>
        </p:nvSpPr>
        <p:spPr>
          <a:xfrm>
            <a:off x="1587600" y="3345120"/>
            <a:ext cx="5973120" cy="11548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Introduction to Pandas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726200" y="2094840"/>
            <a:ext cx="2512800" cy="1163520"/>
          </a:xfrm>
          <a:prstGeom prst="roundRect">
            <a:avLst>
              <a:gd name="adj" fmla="val 16667"/>
            </a:avLst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Vector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(1 Dimension)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1726200" y="3454200"/>
            <a:ext cx="2512800" cy="1163520"/>
          </a:xfrm>
          <a:prstGeom prst="roundRect">
            <a:avLst>
              <a:gd name="adj" fmla="val 16667"/>
            </a:avLst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Array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(2 Dimensions)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0" name="CustomShape 4"/>
          <p:cNvSpPr/>
          <p:nvPr/>
        </p:nvSpPr>
        <p:spPr>
          <a:xfrm>
            <a:off x="326880" y="76752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Basic data structures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51" name="CustomShape 5"/>
          <p:cNvSpPr/>
          <p:nvPr/>
        </p:nvSpPr>
        <p:spPr>
          <a:xfrm>
            <a:off x="5305320" y="2094840"/>
            <a:ext cx="2255400" cy="1163520"/>
          </a:xfrm>
          <a:prstGeom prst="roundRect">
            <a:avLst>
              <a:gd name="adj" fmla="val 16667"/>
            </a:avLst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Series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2" name="CustomShape 6"/>
          <p:cNvSpPr/>
          <p:nvPr/>
        </p:nvSpPr>
        <p:spPr>
          <a:xfrm>
            <a:off x="5305320" y="3454200"/>
            <a:ext cx="2255400" cy="1163520"/>
          </a:xfrm>
          <a:prstGeom prst="roundRect">
            <a:avLst>
              <a:gd name="adj" fmla="val 16667"/>
            </a:avLst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3" name="CustomShape 7"/>
          <p:cNvSpPr/>
          <p:nvPr/>
        </p:nvSpPr>
        <p:spPr>
          <a:xfrm>
            <a:off x="1726200" y="1325880"/>
            <a:ext cx="2512800" cy="682560"/>
          </a:xfrm>
          <a:prstGeom prst="roundRect">
            <a:avLst>
              <a:gd name="adj" fmla="val 16667"/>
            </a:avLst>
          </a:prstGeom>
          <a:solidFill>
            <a:srgbClr val="005493">
              <a:alpha val="50000"/>
            </a:srgbClr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Type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4" name="CustomShape 8"/>
          <p:cNvSpPr/>
          <p:nvPr/>
        </p:nvSpPr>
        <p:spPr>
          <a:xfrm>
            <a:off x="5176800" y="1325880"/>
            <a:ext cx="2512800" cy="682560"/>
          </a:xfrm>
          <a:prstGeom prst="roundRect">
            <a:avLst>
              <a:gd name="adj" fmla="val 16667"/>
            </a:avLst>
          </a:prstGeom>
          <a:solidFill>
            <a:srgbClr val="C00000">
              <a:alpha val="50000"/>
            </a:srgbClr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Pandas Name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5" name="CustomShape 9"/>
          <p:cNvSpPr/>
          <p:nvPr/>
        </p:nvSpPr>
        <p:spPr>
          <a:xfrm>
            <a:off x="4488480" y="2347200"/>
            <a:ext cx="687960" cy="65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CustomShape 10"/>
          <p:cNvSpPr/>
          <p:nvPr/>
        </p:nvSpPr>
        <p:spPr>
          <a:xfrm>
            <a:off x="4488480" y="3706560"/>
            <a:ext cx="687960" cy="65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Series Creation and Indexing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326880" y="1860480"/>
            <a:ext cx="495252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import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433FF"/>
                </a:solidFill>
                <a:latin typeface="Courier New"/>
                <a:ea typeface="Arial"/>
              </a:rPr>
              <a:t>pandas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as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433FF"/>
                </a:solidFill>
                <a:latin typeface="Courier New"/>
                <a:ea typeface="Arial"/>
              </a:rPr>
              <a:t>pd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step_data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3620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7891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9761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            3907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4338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5373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step_counts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Series(step_data, 			       name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'steps'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(step_counts)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5545080" y="1860480"/>
            <a:ext cx="3290760" cy="194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0 3620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1 7891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2 9761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3 3907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4 4338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5 5373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Name: steps, 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326880" y="76752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Use data from step tracking application to create a Pandas Series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61" name="CustomShape 5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62" name="CustomShape 6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63" name="CustomShape 7"/>
          <p:cNvSpPr/>
          <p:nvPr/>
        </p:nvSpPr>
        <p:spPr>
          <a:xfrm>
            <a:off x="5506200" y="1860480"/>
            <a:ext cx="3466080" cy="20768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Series Creation and Indexing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326880" y="1860480"/>
            <a:ext cx="495252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import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433FF"/>
                </a:solidFill>
                <a:latin typeface="Courier New"/>
                <a:ea typeface="Arial"/>
              </a:rPr>
              <a:t>pandas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as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1" strike="noStrike" spc="-1">
                <a:solidFill>
                  <a:srgbClr val="0433FF"/>
                </a:solidFill>
                <a:latin typeface="Courier New"/>
                <a:ea typeface="Arial"/>
              </a:rPr>
              <a:t>pd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step_data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3620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7891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9761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            3907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4338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5373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step_counts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Series(step_data, 			       name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'steps'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(step_counts)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5545080" y="1860480"/>
            <a:ext cx="3290760" cy="194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0 3620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1 7891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2 9761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3 3907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4 4338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5 5373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Name: steps, 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67" name="CustomShape 4"/>
          <p:cNvSpPr/>
          <p:nvPr/>
        </p:nvSpPr>
        <p:spPr>
          <a:xfrm>
            <a:off x="326880" y="76752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Use data from step tracking application to create a Pandas Series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68" name="CustomShape 5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69" name="CustomShape 6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Series Creation and Indexing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326880" y="1825920"/>
            <a:ext cx="50421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index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date_range(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'20150329'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,                 				periods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=6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(step_counts)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73" name="CustomShape 4"/>
          <p:cNvSpPr/>
          <p:nvPr/>
        </p:nvSpPr>
        <p:spPr>
          <a:xfrm>
            <a:off x="5518800" y="1825920"/>
            <a:ext cx="3296880" cy="21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2015-03-29 3620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2015-03-30 7891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2015-03-31 9761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steps,  	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74" name="CustomShape 5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Add a date range to the Series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75" name="CustomShape 6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76" name="CustomShape 7"/>
          <p:cNvSpPr/>
          <p:nvPr/>
        </p:nvSpPr>
        <p:spPr>
          <a:xfrm>
            <a:off x="5506200" y="1860480"/>
            <a:ext cx="3466080" cy="20768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Series Creation and Indexing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326880" y="1825920"/>
            <a:ext cx="50421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index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date_range(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'20150329'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,                 				periods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=6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(step_counts)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80" name="CustomShape 4"/>
          <p:cNvSpPr/>
          <p:nvPr/>
        </p:nvSpPr>
        <p:spPr>
          <a:xfrm>
            <a:off x="5518800" y="1825920"/>
            <a:ext cx="3296880" cy="21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2015-03-29 3620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2015-03-30 7891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2015-03-31 9761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steps,  	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81" name="CustomShape 5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Add a date range to the Series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2" name="CustomShape 6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326880" y="13525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Series Creation and Indexing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326880" y="1838520"/>
            <a:ext cx="504216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Just like a dictionary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'2015-04-01'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Or by index position--like an array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Select all of April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5545080" y="2007720"/>
            <a:ext cx="3296880" cy="26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 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steps,  	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87" name="CustomShape 5"/>
          <p:cNvSpPr/>
          <p:nvPr/>
        </p:nvSpPr>
        <p:spPr>
          <a:xfrm>
            <a:off x="32652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Select data by the index values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8" name="CustomShape 6"/>
          <p:cNvSpPr/>
          <p:nvPr/>
        </p:nvSpPr>
        <p:spPr>
          <a:xfrm>
            <a:off x="5545080" y="13525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9" name="CustomShape 7"/>
          <p:cNvSpPr/>
          <p:nvPr/>
        </p:nvSpPr>
        <p:spPr>
          <a:xfrm>
            <a:off x="326880" y="2516760"/>
            <a:ext cx="4244760" cy="18644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8"/>
          <p:cNvSpPr/>
          <p:nvPr/>
        </p:nvSpPr>
        <p:spPr>
          <a:xfrm>
            <a:off x="5369400" y="2004840"/>
            <a:ext cx="2936160" cy="25412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Series Creation and Indexing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326880" y="1825920"/>
            <a:ext cx="504216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Just like a dictionary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'2015-04-01'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Or by index position--like an array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Select all of April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94" name="CustomShape 4"/>
          <p:cNvSpPr/>
          <p:nvPr/>
        </p:nvSpPr>
        <p:spPr>
          <a:xfrm>
            <a:off x="5545080" y="1995120"/>
            <a:ext cx="3296880" cy="26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 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steps,  	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95" name="CustomShape 5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Select data by the index values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96" name="CustomShape 6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97" name="CustomShape 7"/>
          <p:cNvSpPr/>
          <p:nvPr/>
        </p:nvSpPr>
        <p:spPr>
          <a:xfrm>
            <a:off x="326880" y="2503800"/>
            <a:ext cx="4244760" cy="18644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8"/>
          <p:cNvSpPr/>
          <p:nvPr/>
        </p:nvSpPr>
        <p:spPr>
          <a:xfrm>
            <a:off x="5369400" y="2503800"/>
            <a:ext cx="2936160" cy="20296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Series Creation and Indexing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326880" y="1825920"/>
            <a:ext cx="504216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Just like a dictionary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'2015-04-01'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Or by index position--like an array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Select all of April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5545080" y="1995120"/>
            <a:ext cx="3296880" cy="26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 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steps,  	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03" name="CustomShape 5"/>
          <p:cNvSpPr/>
          <p:nvPr/>
        </p:nvSpPr>
        <p:spPr>
          <a:xfrm>
            <a:off x="31608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Select data by the index values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04" name="CustomShape 6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05" name="CustomShape 7"/>
          <p:cNvSpPr/>
          <p:nvPr/>
        </p:nvSpPr>
        <p:spPr>
          <a:xfrm>
            <a:off x="326880" y="3174840"/>
            <a:ext cx="4244760" cy="119340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CustomShape 8"/>
          <p:cNvSpPr/>
          <p:nvPr/>
        </p:nvSpPr>
        <p:spPr>
          <a:xfrm>
            <a:off x="5369400" y="2503800"/>
            <a:ext cx="2936160" cy="20296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Series Creation and Indexing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326880" y="1825920"/>
            <a:ext cx="504216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Just like a dictionary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'2015-04-01'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Or by index position--like an array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Select all of April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10" name="CustomShape 4"/>
          <p:cNvSpPr/>
          <p:nvPr/>
        </p:nvSpPr>
        <p:spPr>
          <a:xfrm>
            <a:off x="5545080" y="1995120"/>
            <a:ext cx="3296880" cy="26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 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steps,  	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11" name="CustomShape 5"/>
          <p:cNvSpPr/>
          <p:nvPr/>
        </p:nvSpPr>
        <p:spPr>
          <a:xfrm>
            <a:off x="31608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Select data by the index values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12" name="CustomShape 6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13" name="CustomShape 7"/>
          <p:cNvSpPr/>
          <p:nvPr/>
        </p:nvSpPr>
        <p:spPr>
          <a:xfrm>
            <a:off x="326880" y="3174840"/>
            <a:ext cx="4244760" cy="119340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CustomShape 8"/>
          <p:cNvSpPr/>
          <p:nvPr/>
        </p:nvSpPr>
        <p:spPr>
          <a:xfrm>
            <a:off x="5369400" y="2971800"/>
            <a:ext cx="2936160" cy="15616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800" b="1" strike="noStrike" spc="-1">
                <a:solidFill>
                  <a:srgbClr val="000000"/>
                </a:solidFill>
                <a:latin typeface="Calibri"/>
              </a:rPr>
              <a:t>A Few Quotes on ML</a:t>
            </a:r>
            <a:endParaRPr lang="en-US" sz="3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457200" y="1199880"/>
            <a:ext cx="8229240" cy="3394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“A breakthrough in machine learning would be worth ten Microsofts” </a:t>
            </a: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(Bill Gates, Chairman, Microsoft)</a:t>
            </a:r>
          </a:p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“Machine learning is the next Internet” </a:t>
            </a: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(Tony Tether, Director, DARPA)</a:t>
            </a:r>
          </a:p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Machine learning is the hot new thing” </a:t>
            </a: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(John Hennessy, President, Stanford University)</a:t>
            </a:r>
          </a:p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“Web rankings today are mostly a matter of machine learning” </a:t>
            </a: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(Prabhakar Raghavan, Dir. Research, Yahoo)</a:t>
            </a:r>
          </a:p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“Machine learning is going to result in a real revolution” </a:t>
            </a: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(Greg Papadopoulos, Former CTO, Sun)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Series Creation and Indexing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326880" y="1825920"/>
            <a:ext cx="504216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Just like a dictionary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'2015-04-01'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Or by index position--like an array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Select all of April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18" name="CustomShape 4"/>
          <p:cNvSpPr/>
          <p:nvPr/>
        </p:nvSpPr>
        <p:spPr>
          <a:xfrm>
            <a:off x="5545080" y="1995120"/>
            <a:ext cx="3296880" cy="26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 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steps,  	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19" name="CustomShape 5"/>
          <p:cNvSpPr/>
          <p:nvPr/>
        </p:nvSpPr>
        <p:spPr>
          <a:xfrm>
            <a:off x="31608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Select data by the index values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20" name="CustomShape 6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21" name="CustomShape 7"/>
          <p:cNvSpPr/>
          <p:nvPr/>
        </p:nvSpPr>
        <p:spPr>
          <a:xfrm>
            <a:off x="5369400" y="2971800"/>
            <a:ext cx="2936160" cy="15616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Series Creation and Indexing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326880" y="1825920"/>
            <a:ext cx="504216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Just like a dictionary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'2015-04-01'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Or by index position--like an array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Select all of April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25" name="CustomShape 4"/>
          <p:cNvSpPr/>
          <p:nvPr/>
        </p:nvSpPr>
        <p:spPr>
          <a:xfrm>
            <a:off x="5545080" y="1995120"/>
            <a:ext cx="3296880" cy="26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 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3907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steps,  	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26" name="CustomShape 5"/>
          <p:cNvSpPr/>
          <p:nvPr/>
        </p:nvSpPr>
        <p:spPr>
          <a:xfrm>
            <a:off x="31608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Select data by the index values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27" name="CustomShape 6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Data Types and Imputation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326880" y="1825920"/>
            <a:ext cx="504216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View the data type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dtypes)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Convert to a float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step_counts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astype(np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float)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View the data type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dtypes)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31" name="CustomShape 4"/>
          <p:cNvSpPr/>
          <p:nvPr/>
        </p:nvSpPr>
        <p:spPr>
          <a:xfrm>
            <a:off x="5545080" y="1995120"/>
            <a:ext cx="3296880" cy="173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>
            <a:off x="3060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 types can be viewed and converted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34" name="CustomShape 7"/>
          <p:cNvSpPr/>
          <p:nvPr/>
        </p:nvSpPr>
        <p:spPr>
          <a:xfrm>
            <a:off x="326880" y="2297880"/>
            <a:ext cx="4778280" cy="185400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8"/>
          <p:cNvSpPr/>
          <p:nvPr/>
        </p:nvSpPr>
        <p:spPr>
          <a:xfrm>
            <a:off x="5369400" y="1891080"/>
            <a:ext cx="3304800" cy="24260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Data Types and Imputation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326880" y="1825920"/>
            <a:ext cx="504216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View the data type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dtypes)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Convert to a float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step_counts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astype(np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float)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View the data type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dtypes)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39" name="CustomShape 4"/>
          <p:cNvSpPr/>
          <p:nvPr/>
        </p:nvSpPr>
        <p:spPr>
          <a:xfrm>
            <a:off x="5545080" y="1995120"/>
            <a:ext cx="3296880" cy="173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40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1" name="CustomShape 6"/>
          <p:cNvSpPr/>
          <p:nvPr/>
        </p:nvSpPr>
        <p:spPr>
          <a:xfrm>
            <a:off x="3060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 types can be viewed and converted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2" name="CustomShape 7"/>
          <p:cNvSpPr/>
          <p:nvPr/>
        </p:nvSpPr>
        <p:spPr>
          <a:xfrm>
            <a:off x="326880" y="2463120"/>
            <a:ext cx="4778280" cy="185400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8"/>
          <p:cNvSpPr/>
          <p:nvPr/>
        </p:nvSpPr>
        <p:spPr>
          <a:xfrm>
            <a:off x="5545080" y="2489040"/>
            <a:ext cx="3129120" cy="182772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Data Types and Imputation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326880" y="1825920"/>
            <a:ext cx="504216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 dirty="0">
                <a:solidFill>
                  <a:srgbClr val="4F9192"/>
                </a:solidFill>
                <a:latin typeface="Courier New"/>
                <a:ea typeface="Arial"/>
              </a:rPr>
              <a:t># View the data type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urier New"/>
                <a:ea typeface="Arial"/>
              </a:rPr>
              <a:t>step_counts</a:t>
            </a:r>
            <a:r>
              <a:rPr lang="en-US" sz="1400" b="0" strike="noStrike" spc="-1" dirty="0" err="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urier New"/>
                <a:ea typeface="Arial"/>
              </a:rPr>
              <a:t>dtypes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 dirty="0">
                <a:solidFill>
                  <a:srgbClr val="4F9192"/>
                </a:solidFill>
                <a:latin typeface="Courier New"/>
                <a:ea typeface="Arial"/>
              </a:rPr>
              <a:t># Convert to a float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000000"/>
                </a:solidFill>
                <a:latin typeface="Courier New"/>
                <a:ea typeface="Arial"/>
              </a:rPr>
              <a:t>step_counts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0" strike="noStrike" spc="-1" dirty="0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urier New"/>
                <a:ea typeface="Arial"/>
              </a:rPr>
              <a:t>step_counts</a:t>
            </a:r>
            <a:r>
              <a:rPr lang="en-US" sz="1400" b="0" strike="noStrike" spc="-1" dirty="0" err="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urier New"/>
                <a:ea typeface="Arial"/>
              </a:rPr>
              <a:t>astype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urier New"/>
                <a:ea typeface="Arial"/>
              </a:rPr>
              <a:t>np</a:t>
            </a:r>
            <a:r>
              <a:rPr lang="en-US" sz="1400" b="0" strike="noStrike" spc="-1" dirty="0" err="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urier New"/>
                <a:ea typeface="Arial"/>
              </a:rPr>
              <a:t>float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 dirty="0">
                <a:solidFill>
                  <a:srgbClr val="4F9192"/>
                </a:solidFill>
                <a:latin typeface="Courier New"/>
                <a:ea typeface="Arial"/>
              </a:rPr>
              <a:t># View the data type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urier New"/>
                <a:ea typeface="Arial"/>
              </a:rPr>
              <a:t>step_counts</a:t>
            </a:r>
            <a:r>
              <a:rPr lang="en-US" sz="1400" b="0" strike="noStrike" spc="-1" dirty="0" err="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urier New"/>
                <a:ea typeface="Arial"/>
              </a:rPr>
              <a:t>dtypes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5545080" y="1995120"/>
            <a:ext cx="3296880" cy="173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Arial"/>
              </a:rPr>
              <a:t>int64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 dirty="0">
                <a:solidFill>
                  <a:srgbClr val="000000"/>
                </a:solidFill>
                <a:latin typeface="Courier New"/>
                <a:ea typeface="Arial"/>
              </a:rPr>
              <a:t>float64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548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9" name="CustomShape 6"/>
          <p:cNvSpPr/>
          <p:nvPr/>
        </p:nvSpPr>
        <p:spPr>
          <a:xfrm>
            <a:off x="3060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 types can be viewed and converted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50" name="CustomShape 7"/>
          <p:cNvSpPr/>
          <p:nvPr/>
        </p:nvSpPr>
        <p:spPr>
          <a:xfrm>
            <a:off x="5369400" y="2666880"/>
            <a:ext cx="3304800" cy="16498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Data Types and Imputation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326880" y="1825920"/>
            <a:ext cx="504216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View the data type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dtypes)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Convert to a float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step_counts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astype(np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float)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View the data type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dtypes)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54" name="CustomShape 4"/>
          <p:cNvSpPr/>
          <p:nvPr/>
        </p:nvSpPr>
        <p:spPr>
          <a:xfrm>
            <a:off x="5545080" y="1995120"/>
            <a:ext cx="3296880" cy="173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555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56" name="CustomShape 6"/>
          <p:cNvSpPr/>
          <p:nvPr/>
        </p:nvSpPr>
        <p:spPr>
          <a:xfrm>
            <a:off x="3060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 types can be viewed and converted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5545080" y="1995120"/>
            <a:ext cx="3296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2015-03-30 0.0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2015-03-31 0.0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Freq: D, Name: steps, 	dtype: float64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Data Types and Imputation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60" name="CustomShape 4"/>
          <p:cNvSpPr/>
          <p:nvPr/>
        </p:nvSpPr>
        <p:spPr>
          <a:xfrm>
            <a:off x="326880" y="1825920"/>
            <a:ext cx="504216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Create invalid 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step_counts[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]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 np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NaN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Now fill it in with zeros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step_counts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 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fillna(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# equivalently,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# step_counts.fillna(0., inplace=True)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61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62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Invalid data points can be easily filled with values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63" name="CustomShape 7"/>
          <p:cNvSpPr/>
          <p:nvPr/>
        </p:nvSpPr>
        <p:spPr>
          <a:xfrm>
            <a:off x="5434200" y="1825920"/>
            <a:ext cx="3129120" cy="182772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Data Types and Imputation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326880" y="1825920"/>
            <a:ext cx="546804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Create invalid 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step_counts[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]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 np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NaN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Now fill it in with zeros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step_counts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 step_counts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fillna(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0.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# equivalently,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# step_counts.fillna(0., inplace=True)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(step_counts[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3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67" name="CustomShape 4"/>
          <p:cNvSpPr/>
          <p:nvPr/>
        </p:nvSpPr>
        <p:spPr>
          <a:xfrm>
            <a:off x="5545080" y="1995120"/>
            <a:ext cx="3296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2015-03-30 0.0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2015-03-31 0.0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Freq: D, Name: steps, 	dtype: float64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68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69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Invalid data points can be easily filled with values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DataFrame Creation and Methods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571" name="Picture 8"/>
          <p:cNvPicPr/>
          <p:nvPr/>
        </p:nvPicPr>
        <p:blipFill>
          <a:blip r:embed="rId3"/>
          <a:stretch/>
        </p:blipFill>
        <p:spPr>
          <a:xfrm>
            <a:off x="6149520" y="1995120"/>
            <a:ext cx="1108800" cy="2199240"/>
          </a:xfrm>
          <a:prstGeom prst="rect">
            <a:avLst/>
          </a:prstGeom>
          <a:ln>
            <a:noFill/>
          </a:ln>
        </p:spPr>
      </p:pic>
      <p:sp>
        <p:nvSpPr>
          <p:cNvPr id="572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73" name="CustomShape 3"/>
          <p:cNvSpPr/>
          <p:nvPr/>
        </p:nvSpPr>
        <p:spPr>
          <a:xfrm>
            <a:off x="326880" y="1825920"/>
            <a:ext cx="5042160" cy="264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Cycling distance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cycling_data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10.7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008F00"/>
                </a:solidFill>
                <a:latin typeface="Courier New"/>
                <a:ea typeface="Arial"/>
              </a:rPr>
              <a:t>None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2.4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15.3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 	      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10.9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008F00"/>
                </a:solidFill>
                <a:latin typeface="Courier New"/>
                <a:ea typeface="Arial"/>
              </a:rPr>
              <a:t>None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Create a tuple of 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joined_data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0" strike="noStrike" spc="-1">
                <a:solidFill>
                  <a:srgbClr val="008F00"/>
                </a:solidFill>
                <a:latin typeface="Courier New"/>
                <a:ea typeface="Arial"/>
              </a:rPr>
              <a:t>list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8F00"/>
                </a:solidFill>
                <a:latin typeface="Courier New"/>
                <a:ea typeface="Arial"/>
              </a:rPr>
              <a:t>zip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(step_data, 				      cycling_data))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The dataframe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DataFrame(joined_data)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74" name="CustomShape 4"/>
          <p:cNvSpPr/>
          <p:nvPr/>
        </p:nvSpPr>
        <p:spPr>
          <a:xfrm>
            <a:off x="55450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75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76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DataFrames can be created from lists, dictionaries, and Pandas Series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77" name="CustomShape 7"/>
          <p:cNvSpPr/>
          <p:nvPr/>
        </p:nvSpPr>
        <p:spPr>
          <a:xfrm>
            <a:off x="5545080" y="1891080"/>
            <a:ext cx="2898360" cy="24328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DataFrame Creation and Methods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579" name="Picture 8"/>
          <p:cNvPicPr/>
          <p:nvPr/>
        </p:nvPicPr>
        <p:blipFill>
          <a:blip r:embed="rId3"/>
          <a:stretch/>
        </p:blipFill>
        <p:spPr>
          <a:xfrm>
            <a:off x="6149520" y="1995120"/>
            <a:ext cx="1108800" cy="2199240"/>
          </a:xfrm>
          <a:prstGeom prst="rect">
            <a:avLst/>
          </a:prstGeom>
          <a:ln>
            <a:noFill/>
          </a:ln>
        </p:spPr>
      </p:pic>
      <p:sp>
        <p:nvSpPr>
          <p:cNvPr id="580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326880" y="1825920"/>
            <a:ext cx="5042160" cy="264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Cycling distance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cycling_data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10.7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008F00"/>
                </a:solidFill>
                <a:latin typeface="Courier New"/>
                <a:ea typeface="Arial"/>
              </a:rPr>
              <a:t>None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2.4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15.3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 	      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10.9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r>
              <a:rPr lang="en-US" sz="1400" b="0" strike="noStrike" spc="-1">
                <a:solidFill>
                  <a:srgbClr val="008F00"/>
                </a:solidFill>
                <a:latin typeface="Courier New"/>
                <a:ea typeface="Arial"/>
              </a:rPr>
              <a:t>None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Create a tuple of 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joined_data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0" strike="noStrike" spc="-1">
                <a:solidFill>
                  <a:srgbClr val="008F00"/>
                </a:solidFill>
                <a:latin typeface="Courier New"/>
                <a:ea typeface="Arial"/>
              </a:rPr>
              <a:t>list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8F00"/>
                </a:solidFill>
                <a:latin typeface="Courier New"/>
                <a:ea typeface="Arial"/>
              </a:rPr>
              <a:t>zip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(step_data, 				      cycling_data))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The dataframe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DataFrame(joined_data)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82" name="CustomShape 4"/>
          <p:cNvSpPr/>
          <p:nvPr/>
        </p:nvSpPr>
        <p:spPr>
          <a:xfrm>
            <a:off x="55450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83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84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DataFrames can be created from lists, dictionaries, and Pandas Series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What Is Machine Learning? – 2</a:t>
            </a:r>
          </a:p>
        </p:txBody>
      </p:sp>
      <p:sp>
        <p:nvSpPr>
          <p:cNvPr id="308" name="TextShape 2"/>
          <p:cNvSpPr txBox="1"/>
          <p:nvPr/>
        </p:nvSpPr>
        <p:spPr>
          <a:xfrm>
            <a:off x="731520" y="1463040"/>
            <a:ext cx="8229240" cy="3394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Automating automation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Getting computers to program themselves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Writing software is the bottleneck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Let the data do the work instead!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DataFrame Creation and Methods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586" name="Picture 2"/>
          <p:cNvPicPr/>
          <p:nvPr/>
        </p:nvPicPr>
        <p:blipFill>
          <a:blip r:embed="rId3"/>
          <a:stretch/>
        </p:blipFill>
        <p:spPr>
          <a:xfrm>
            <a:off x="6023520" y="1995120"/>
            <a:ext cx="2562120" cy="2476440"/>
          </a:xfrm>
          <a:prstGeom prst="rect">
            <a:avLst/>
          </a:prstGeom>
          <a:ln>
            <a:noFill/>
          </a:ln>
        </p:spPr>
      </p:pic>
      <p:sp>
        <p:nvSpPr>
          <p:cNvPr id="587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88" name="CustomShape 3"/>
          <p:cNvSpPr/>
          <p:nvPr/>
        </p:nvSpPr>
        <p:spPr>
          <a:xfrm>
            <a:off x="326880" y="1825920"/>
            <a:ext cx="521784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Add column names to dataframe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DataFrame(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joined_data,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   index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date_range(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'20150329'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periods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=6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   columns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'Walking'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'Cycling'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89" name="CustomShape 4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90" name="CustomShape 5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Labeled columns and an index can be added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91" name="CustomShape 6"/>
          <p:cNvSpPr/>
          <p:nvPr/>
        </p:nvSpPr>
        <p:spPr>
          <a:xfrm>
            <a:off x="55450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92" name="CustomShape 7"/>
          <p:cNvSpPr/>
          <p:nvPr/>
        </p:nvSpPr>
        <p:spPr>
          <a:xfrm>
            <a:off x="5545080" y="1995120"/>
            <a:ext cx="3097800" cy="24764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Pandas DataFrame Creation and Methods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594" name="Picture 2"/>
          <p:cNvPicPr/>
          <p:nvPr/>
        </p:nvPicPr>
        <p:blipFill>
          <a:blip r:embed="rId3"/>
          <a:stretch/>
        </p:blipFill>
        <p:spPr>
          <a:xfrm>
            <a:off x="6023520" y="1995120"/>
            <a:ext cx="2562120" cy="2476440"/>
          </a:xfrm>
          <a:prstGeom prst="rect">
            <a:avLst/>
          </a:prstGeom>
          <a:ln>
            <a:noFill/>
          </a:ln>
        </p:spPr>
      </p:pic>
      <p:sp>
        <p:nvSpPr>
          <p:cNvPr id="595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96" name="CustomShape 3"/>
          <p:cNvSpPr/>
          <p:nvPr/>
        </p:nvSpPr>
        <p:spPr>
          <a:xfrm>
            <a:off x="326880" y="1825920"/>
            <a:ext cx="504216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Add column names to dataframe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DataFrame(joined_data,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             index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date_range(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'20150329'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          periods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=6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             columns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'Walking'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'Cycling'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97" name="CustomShape 4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98" name="CustomShape 5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Labeled columns and an index can be added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99" name="CustomShape 6"/>
          <p:cNvSpPr/>
          <p:nvPr/>
        </p:nvSpPr>
        <p:spPr>
          <a:xfrm>
            <a:off x="55450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Indexing DataFrame Rows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326880" y="1825920"/>
            <a:ext cx="50421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Select row of data by index name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loc[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'2015-04-01'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603" name="CustomShape 4"/>
          <p:cNvSpPr/>
          <p:nvPr/>
        </p:nvSpPr>
        <p:spPr>
          <a:xfrm>
            <a:off x="5545080" y="1995120"/>
            <a:ext cx="3296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Walking 3907.0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Cycling 2.4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Name: 2015-04-01,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04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05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 rows can be indexed by row using the 'loc' and 'iloc' methods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06" name="CustomShape 7"/>
          <p:cNvSpPr/>
          <p:nvPr/>
        </p:nvSpPr>
        <p:spPr>
          <a:xfrm>
            <a:off x="5464080" y="1891080"/>
            <a:ext cx="2898360" cy="120132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Indexing DataFrame Rows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08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326880" y="1825920"/>
            <a:ext cx="50421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Select row of data by index name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loc[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'2015-04-01'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610" name="CustomShape 4"/>
          <p:cNvSpPr/>
          <p:nvPr/>
        </p:nvSpPr>
        <p:spPr>
          <a:xfrm>
            <a:off x="5545080" y="1995120"/>
            <a:ext cx="3296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Walking 3907.0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Cycling 2.4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Name: 2015-04-01,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11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12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 rows can be indexed by row using the 'loc' and 'iloc' methods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Indexing DataFrame Rows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14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15" name="CustomShape 3"/>
          <p:cNvSpPr/>
          <p:nvPr/>
        </p:nvSpPr>
        <p:spPr>
          <a:xfrm>
            <a:off x="326880" y="1825920"/>
            <a:ext cx="50421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Select row of data by integer position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-3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616" name="CustomShape 4"/>
          <p:cNvSpPr/>
          <p:nvPr/>
        </p:nvSpPr>
        <p:spPr>
          <a:xfrm>
            <a:off x="5545080" y="1995120"/>
            <a:ext cx="329688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Walking 3907.0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Cycling 2.4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Name: 2015-04-01,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617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18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 rows can be indexed by row using the 'loc' and 'iloc' methods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19" name="CustomShape 7"/>
          <p:cNvSpPr/>
          <p:nvPr/>
        </p:nvSpPr>
        <p:spPr>
          <a:xfrm>
            <a:off x="5464080" y="1891080"/>
            <a:ext cx="2898360" cy="120132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Indexing DataFrame Rows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21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22" name="CustomShape 3"/>
          <p:cNvSpPr/>
          <p:nvPr/>
        </p:nvSpPr>
        <p:spPr>
          <a:xfrm>
            <a:off x="326880" y="1825920"/>
            <a:ext cx="50421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Select row of data by integer position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-3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623" name="CustomShape 4"/>
          <p:cNvSpPr/>
          <p:nvPr/>
        </p:nvSpPr>
        <p:spPr>
          <a:xfrm>
            <a:off x="5545080" y="1995120"/>
            <a:ext cx="329688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Walking 3907.0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Cycling 2.4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Name: 2015-04-01,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624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25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 rows can be indexed by row using the 'loc' and 'iloc' methods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Indexing DataFrame Columns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27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28" name="CustomShape 3"/>
          <p:cNvSpPr/>
          <p:nvPr/>
        </p:nvSpPr>
        <p:spPr>
          <a:xfrm>
            <a:off x="326880" y="1825920"/>
            <a:ext cx="5042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Name of column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'Walking'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29" name="CustomShape 4"/>
          <p:cNvSpPr/>
          <p:nvPr/>
        </p:nvSpPr>
        <p:spPr>
          <a:xfrm>
            <a:off x="5545080" y="1995120"/>
            <a:ext cx="329688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2015-03-29 3620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2015-03-30 7891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2015-03-31 9761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Walking,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int64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30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31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 columns can be indexed by name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32" name="CustomShape 7"/>
          <p:cNvSpPr/>
          <p:nvPr/>
        </p:nvSpPr>
        <p:spPr>
          <a:xfrm>
            <a:off x="5545080" y="1934640"/>
            <a:ext cx="3290760" cy="19486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Indexing DataFrame Columns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34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35" name="CustomShape 3"/>
          <p:cNvSpPr/>
          <p:nvPr/>
        </p:nvSpPr>
        <p:spPr>
          <a:xfrm>
            <a:off x="326880" y="1825920"/>
            <a:ext cx="5042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Name of column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'Walking'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36" name="CustomShape 4"/>
          <p:cNvSpPr/>
          <p:nvPr/>
        </p:nvSpPr>
        <p:spPr>
          <a:xfrm>
            <a:off x="5545080" y="1995120"/>
            <a:ext cx="329688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2015-03-29 3620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2015-03-30 7891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2015-03-31 9761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Walking,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int64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37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38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 columns can be indexed by name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Indexing DataFrame Columns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41" name="CustomShape 3"/>
          <p:cNvSpPr/>
          <p:nvPr/>
        </p:nvSpPr>
        <p:spPr>
          <a:xfrm>
            <a:off x="326880" y="1825920"/>
            <a:ext cx="5042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Object-oriented approach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Walking)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42" name="CustomShape 4"/>
          <p:cNvSpPr/>
          <p:nvPr/>
        </p:nvSpPr>
        <p:spPr>
          <a:xfrm>
            <a:off x="5545080" y="1995120"/>
            <a:ext cx="329688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2015-03-29 3620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2015-03-30 7891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2015-03-31 9761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Walking,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int64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43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44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 columns can also be indexed as properties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45" name="CustomShape 7"/>
          <p:cNvSpPr/>
          <p:nvPr/>
        </p:nvSpPr>
        <p:spPr>
          <a:xfrm>
            <a:off x="5545080" y="1934640"/>
            <a:ext cx="3290760" cy="19486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Indexing DataFrame Columns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47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48" name="CustomShape 3"/>
          <p:cNvSpPr/>
          <p:nvPr/>
        </p:nvSpPr>
        <p:spPr>
          <a:xfrm>
            <a:off x="326880" y="1825920"/>
            <a:ext cx="5042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Object-oriented approach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Walking)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49" name="CustomShape 4"/>
          <p:cNvSpPr/>
          <p:nvPr/>
        </p:nvSpPr>
        <p:spPr>
          <a:xfrm>
            <a:off x="5545080" y="1995120"/>
            <a:ext cx="329688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2015-03-29 3620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2015-03-30 7891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2015-03-31 9761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Walking,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int64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0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51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 columns can also be indexed as properties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457200" y="456840"/>
            <a:ext cx="8412480" cy="468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</a:pPr>
            <a:r>
              <a:rPr lang="en-US" sz="3200" b="1" strike="noStrike" spc="-1">
                <a:solidFill>
                  <a:srgbClr val="C0504D"/>
                </a:solidFill>
                <a:latin typeface="Calibri"/>
              </a:rPr>
              <a:t>  Traditional Programming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1" strike="noStrike" spc="-1">
                <a:solidFill>
                  <a:srgbClr val="C0504D"/>
                </a:solidFill>
                <a:latin typeface="Calibri"/>
              </a:rPr>
              <a:t>  Machine Learning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3352680" y="1199880"/>
            <a:ext cx="2666520" cy="1142640"/>
          </a:xfrm>
          <a:prstGeom prst="rect">
            <a:avLst/>
          </a:prstGeom>
          <a:solidFill>
            <a:srgbClr val="4F81BD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Computer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11" name="Line 3"/>
          <p:cNvSpPr/>
          <p:nvPr/>
        </p:nvSpPr>
        <p:spPr>
          <a:xfrm>
            <a:off x="2438280" y="1542960"/>
            <a:ext cx="914400" cy="360"/>
          </a:xfrm>
          <a:prstGeom prst="line">
            <a:avLst/>
          </a:prstGeom>
          <a:ln w="2556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Line 4"/>
          <p:cNvSpPr/>
          <p:nvPr/>
        </p:nvSpPr>
        <p:spPr>
          <a:xfrm>
            <a:off x="2438280" y="2057400"/>
            <a:ext cx="914400" cy="360"/>
          </a:xfrm>
          <a:prstGeom prst="line">
            <a:avLst/>
          </a:prstGeom>
          <a:ln w="2556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5"/>
          <p:cNvSpPr/>
          <p:nvPr/>
        </p:nvSpPr>
        <p:spPr>
          <a:xfrm>
            <a:off x="6019560" y="1714320"/>
            <a:ext cx="762120" cy="360"/>
          </a:xfrm>
          <a:prstGeom prst="line">
            <a:avLst/>
          </a:prstGeom>
          <a:ln w="2556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6"/>
          <p:cNvSpPr/>
          <p:nvPr/>
        </p:nvSpPr>
        <p:spPr>
          <a:xfrm>
            <a:off x="1356840" y="1269360"/>
            <a:ext cx="10389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Data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15" name="CustomShape 7"/>
          <p:cNvSpPr/>
          <p:nvPr/>
        </p:nvSpPr>
        <p:spPr>
          <a:xfrm>
            <a:off x="686160" y="1771560"/>
            <a:ext cx="17384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Program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16" name="CustomShape 8"/>
          <p:cNvSpPr/>
          <p:nvPr/>
        </p:nvSpPr>
        <p:spPr>
          <a:xfrm>
            <a:off x="6782040" y="1485720"/>
            <a:ext cx="14004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Output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17" name="CustomShape 9"/>
          <p:cNvSpPr/>
          <p:nvPr/>
        </p:nvSpPr>
        <p:spPr>
          <a:xfrm>
            <a:off x="3429000" y="3314880"/>
            <a:ext cx="2666520" cy="1142640"/>
          </a:xfrm>
          <a:prstGeom prst="rect">
            <a:avLst/>
          </a:prstGeom>
          <a:solidFill>
            <a:srgbClr val="4F81BD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Computer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18" name="Line 10"/>
          <p:cNvSpPr/>
          <p:nvPr/>
        </p:nvSpPr>
        <p:spPr>
          <a:xfrm>
            <a:off x="2514600" y="3657600"/>
            <a:ext cx="914400" cy="360"/>
          </a:xfrm>
          <a:prstGeom prst="line">
            <a:avLst/>
          </a:prstGeom>
          <a:ln w="2556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Line 11"/>
          <p:cNvSpPr/>
          <p:nvPr/>
        </p:nvSpPr>
        <p:spPr>
          <a:xfrm>
            <a:off x="2514600" y="4171680"/>
            <a:ext cx="914400" cy="360"/>
          </a:xfrm>
          <a:prstGeom prst="line">
            <a:avLst/>
          </a:prstGeom>
          <a:ln w="2556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Line 12"/>
          <p:cNvSpPr/>
          <p:nvPr/>
        </p:nvSpPr>
        <p:spPr>
          <a:xfrm>
            <a:off x="6095880" y="3828960"/>
            <a:ext cx="762120" cy="360"/>
          </a:xfrm>
          <a:prstGeom prst="line">
            <a:avLst/>
          </a:prstGeom>
          <a:ln w="2556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13"/>
          <p:cNvSpPr/>
          <p:nvPr/>
        </p:nvSpPr>
        <p:spPr>
          <a:xfrm>
            <a:off x="1433160" y="3383640"/>
            <a:ext cx="10389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Data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2" name="CustomShape 14"/>
          <p:cNvSpPr/>
          <p:nvPr/>
        </p:nvSpPr>
        <p:spPr>
          <a:xfrm>
            <a:off x="1067040" y="3943440"/>
            <a:ext cx="14004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Output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3" name="CustomShape 15"/>
          <p:cNvSpPr/>
          <p:nvPr/>
        </p:nvSpPr>
        <p:spPr>
          <a:xfrm>
            <a:off x="6858360" y="3600360"/>
            <a:ext cx="17384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Program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Indexing DataFrame Columns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53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326880" y="1825920"/>
            <a:ext cx="5042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First column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5" name="CustomShape 4"/>
          <p:cNvSpPr/>
          <p:nvPr/>
        </p:nvSpPr>
        <p:spPr>
          <a:xfrm>
            <a:off x="5545080" y="1995120"/>
            <a:ext cx="329688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2015-03-29 3620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2015-03-30 7891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2015-03-31 9761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Walking,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int64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6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57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 columns can be indexed by integer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58" name="CustomShape 7"/>
          <p:cNvSpPr/>
          <p:nvPr/>
        </p:nvSpPr>
        <p:spPr>
          <a:xfrm>
            <a:off x="5545080" y="1934640"/>
            <a:ext cx="3290760" cy="19486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Indexing DataFrame Columns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326880" y="1339920"/>
            <a:ext cx="496224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326880" y="1825920"/>
            <a:ext cx="5042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First column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activity_df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5545080" y="1995120"/>
            <a:ext cx="329688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2015-03-29 3620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2015-03-30 7891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2015-03-31 9761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2015-04-01 3907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2015-04-02 4338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2015-04-03 5373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Freq: D, Name: Walking,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int64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63" name="CustomShape 5"/>
          <p:cNvSpPr/>
          <p:nvPr/>
        </p:nvSpPr>
        <p:spPr>
          <a:xfrm>
            <a:off x="5545080" y="1339920"/>
            <a:ext cx="342720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64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 columns can be indexed by integer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Reading Data with Pandas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666" name="Picture 2"/>
          <p:cNvPicPr/>
          <p:nvPr/>
        </p:nvPicPr>
        <p:blipFill>
          <a:blip r:embed="rId3"/>
          <a:stretch/>
        </p:blipFill>
        <p:spPr>
          <a:xfrm>
            <a:off x="5557680" y="1995120"/>
            <a:ext cx="3238560" cy="1293840"/>
          </a:xfrm>
          <a:prstGeom prst="rect">
            <a:avLst/>
          </a:prstGeom>
          <a:ln>
            <a:noFill/>
          </a:ln>
        </p:spPr>
      </p:pic>
      <p:sp>
        <p:nvSpPr>
          <p:cNvPr id="667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68" name="CustomShape 3"/>
          <p:cNvSpPr/>
          <p:nvPr/>
        </p:nvSpPr>
        <p:spPr>
          <a:xfrm>
            <a:off x="326880" y="1825920"/>
            <a:ext cx="455292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The location of the data file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filepath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'data/Iris_Data/Iris_Data.csv'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Import the 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read_csv(filepath)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Print a few rows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5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69" name="CustomShape 4"/>
          <p:cNvSpPr/>
          <p:nvPr/>
        </p:nvSpPr>
        <p:spPr>
          <a:xfrm>
            <a:off x="50212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70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71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CSV and other common filetypes can be read with a single command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72" name="CustomShape 7"/>
          <p:cNvSpPr/>
          <p:nvPr/>
        </p:nvSpPr>
        <p:spPr>
          <a:xfrm>
            <a:off x="5021280" y="1891080"/>
            <a:ext cx="3814560" cy="175032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Reading Data with Pandas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674" name="Picture 2"/>
          <p:cNvPicPr/>
          <p:nvPr/>
        </p:nvPicPr>
        <p:blipFill>
          <a:blip r:embed="rId3"/>
          <a:stretch/>
        </p:blipFill>
        <p:spPr>
          <a:xfrm>
            <a:off x="5557680" y="1995120"/>
            <a:ext cx="3238560" cy="1293840"/>
          </a:xfrm>
          <a:prstGeom prst="rect">
            <a:avLst/>
          </a:prstGeom>
          <a:ln>
            <a:noFill/>
          </a:ln>
        </p:spPr>
      </p:pic>
      <p:sp>
        <p:nvSpPr>
          <p:cNvPr id="675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76" name="CustomShape 3"/>
          <p:cNvSpPr/>
          <p:nvPr/>
        </p:nvSpPr>
        <p:spPr>
          <a:xfrm>
            <a:off x="326880" y="1825920"/>
            <a:ext cx="455292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The location of the data file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filepath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'data/Iris_Data/Iris_Data.csv'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Import the 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read_csv(filepath)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Print a few rows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5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77" name="CustomShape 4"/>
          <p:cNvSpPr/>
          <p:nvPr/>
        </p:nvSpPr>
        <p:spPr>
          <a:xfrm>
            <a:off x="50212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78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79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CSV and other common filetypes can be read with a single command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Assigning New Data to a DataFrame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81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82" name="CustomShape 3"/>
          <p:cNvSpPr/>
          <p:nvPr/>
        </p:nvSpPr>
        <p:spPr>
          <a:xfrm>
            <a:off x="326880" y="1825920"/>
            <a:ext cx="455292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Create a new column that is a product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of both measurements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'sepal_area'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sepal_length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*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		   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sepal_width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Print a few rows and columns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5, -3: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83" name="CustomShape 4"/>
          <p:cNvSpPr/>
          <p:nvPr/>
        </p:nvSpPr>
        <p:spPr>
          <a:xfrm>
            <a:off x="50212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84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85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 can be (re-)assigned to a DataFrame column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86" name="Picture 4"/>
          <p:cNvPicPr/>
          <p:nvPr/>
        </p:nvPicPr>
        <p:blipFill>
          <a:blip r:embed="rId3"/>
          <a:stretch/>
        </p:blipFill>
        <p:spPr>
          <a:xfrm>
            <a:off x="5550120" y="1891080"/>
            <a:ext cx="3254400" cy="2269440"/>
          </a:xfrm>
          <a:prstGeom prst="rect">
            <a:avLst/>
          </a:prstGeom>
          <a:ln>
            <a:noFill/>
          </a:ln>
        </p:spPr>
      </p:pic>
      <p:sp>
        <p:nvSpPr>
          <p:cNvPr id="687" name="CustomShape 7"/>
          <p:cNvSpPr/>
          <p:nvPr/>
        </p:nvSpPr>
        <p:spPr>
          <a:xfrm>
            <a:off x="5021280" y="1891080"/>
            <a:ext cx="3814560" cy="233892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Assigning New Data to a DataFrame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89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326880" y="1825920"/>
            <a:ext cx="455292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Create a new column that is a product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of both measurements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'sepal_area'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sepal_length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*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		   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sepal_width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Print a few rows and columns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5, -3: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91" name="CustomShape 4"/>
          <p:cNvSpPr/>
          <p:nvPr/>
        </p:nvSpPr>
        <p:spPr>
          <a:xfrm>
            <a:off x="50212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92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93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 can be (re-)assigned to a DataFrame column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94" name="Picture 4"/>
          <p:cNvPicPr/>
          <p:nvPr/>
        </p:nvPicPr>
        <p:blipFill>
          <a:blip r:embed="rId3"/>
          <a:stretch/>
        </p:blipFill>
        <p:spPr>
          <a:xfrm>
            <a:off x="5550120" y="1891080"/>
            <a:ext cx="3254400" cy="226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Applying a Function to a DataFrame Column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96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97" name="CustomShape 3"/>
          <p:cNvSpPr/>
          <p:nvPr/>
        </p:nvSpPr>
        <p:spPr>
          <a:xfrm>
            <a:off x="326880" y="1825920"/>
            <a:ext cx="4589280" cy="24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The lambda function applies what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follows it to each row of 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'abbrev'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 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               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species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               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apply(</a:t>
            </a: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lambda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x:             	 	 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replace(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'Iris-'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Note that there are other ways to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accomplish the above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5, -3: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98" name="CustomShape 4"/>
          <p:cNvSpPr/>
          <p:nvPr/>
        </p:nvSpPr>
        <p:spPr>
          <a:xfrm>
            <a:off x="50212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99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00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Functions can be applied to columns or rows of a DataFrame or Series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701" name="Picture 2"/>
          <p:cNvPicPr/>
          <p:nvPr/>
        </p:nvPicPr>
        <p:blipFill>
          <a:blip r:embed="rId3"/>
          <a:stretch/>
        </p:blipFill>
        <p:spPr>
          <a:xfrm>
            <a:off x="5493600" y="1951200"/>
            <a:ext cx="3210840" cy="2441160"/>
          </a:xfrm>
          <a:prstGeom prst="rect">
            <a:avLst/>
          </a:prstGeom>
          <a:ln>
            <a:noFill/>
          </a:ln>
        </p:spPr>
      </p:pic>
      <p:sp>
        <p:nvSpPr>
          <p:cNvPr id="702" name="CustomShape 7"/>
          <p:cNvSpPr/>
          <p:nvPr/>
        </p:nvSpPr>
        <p:spPr>
          <a:xfrm>
            <a:off x="5021280" y="1891080"/>
            <a:ext cx="3814560" cy="25016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Applying a Function to a DataFrame Column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04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326880" y="1825920"/>
            <a:ext cx="4589280" cy="24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The lambda function applies what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follows it to each row of 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data[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'abbrev'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 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               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species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               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apply(</a:t>
            </a: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lambda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x:             	 	 x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replace(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'Iris-'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Note that there are other ways to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accomplish the above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5, -3: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06" name="CustomShape 4"/>
          <p:cNvSpPr/>
          <p:nvPr/>
        </p:nvSpPr>
        <p:spPr>
          <a:xfrm>
            <a:off x="50212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07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08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Functions can be applied to columns or rows of a DataFrame or Series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709" name="Picture 2"/>
          <p:cNvPicPr/>
          <p:nvPr/>
        </p:nvPicPr>
        <p:blipFill>
          <a:blip r:embed="rId3"/>
          <a:stretch/>
        </p:blipFill>
        <p:spPr>
          <a:xfrm>
            <a:off x="5493600" y="1951200"/>
            <a:ext cx="3210840" cy="244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Concatenating Two DataFrames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12" name="CustomShape 3"/>
          <p:cNvSpPr/>
          <p:nvPr/>
        </p:nvSpPr>
        <p:spPr>
          <a:xfrm>
            <a:off x="326880" y="1825920"/>
            <a:ext cx="4589280" cy="22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Concatenate the first two and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last two rows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small_data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concat([data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2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                      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-2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:]])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small_data.iloc[:,-3:])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See the 'join' method for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SQL style joining of dataframes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13" name="CustomShape 4"/>
          <p:cNvSpPr/>
          <p:nvPr/>
        </p:nvSpPr>
        <p:spPr>
          <a:xfrm>
            <a:off x="50212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14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15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Two DataFrames can be concatenated along either dimension 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716" name="Picture 4"/>
          <p:cNvPicPr/>
          <p:nvPr/>
        </p:nvPicPr>
        <p:blipFill>
          <a:blip r:embed="rId3"/>
          <a:stretch/>
        </p:blipFill>
        <p:spPr>
          <a:xfrm>
            <a:off x="5482080" y="1995120"/>
            <a:ext cx="3353760" cy="1754280"/>
          </a:xfrm>
          <a:prstGeom prst="rect">
            <a:avLst/>
          </a:prstGeom>
          <a:ln>
            <a:noFill/>
          </a:ln>
        </p:spPr>
      </p:pic>
      <p:sp>
        <p:nvSpPr>
          <p:cNvPr id="717" name="CustomShape 7"/>
          <p:cNvSpPr/>
          <p:nvPr/>
        </p:nvSpPr>
        <p:spPr>
          <a:xfrm>
            <a:off x="5021280" y="1891080"/>
            <a:ext cx="3814560" cy="25016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Concatenating Two DataFrames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19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20" name="CustomShape 3"/>
          <p:cNvSpPr/>
          <p:nvPr/>
        </p:nvSpPr>
        <p:spPr>
          <a:xfrm>
            <a:off x="326880" y="1825920"/>
            <a:ext cx="4589280" cy="22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Concatenate the first two and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last two rows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small_data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pd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concat([data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2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],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                      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-2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:]])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small_data.iloc[:,-3:])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See the 'join' method for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SQL style joining of dataframes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21" name="CustomShape 4"/>
          <p:cNvSpPr/>
          <p:nvPr/>
        </p:nvSpPr>
        <p:spPr>
          <a:xfrm>
            <a:off x="50212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22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23" name="CustomShape 6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Two DataFrames can be concatenated along either dimension 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724" name="Picture 4"/>
          <p:cNvPicPr/>
          <p:nvPr/>
        </p:nvPicPr>
        <p:blipFill>
          <a:blip r:embed="rId3"/>
          <a:stretch/>
        </p:blipFill>
        <p:spPr>
          <a:xfrm>
            <a:off x="5482080" y="1995120"/>
            <a:ext cx="3353760" cy="175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C0504D"/>
                </a:solidFill>
                <a:latin typeface="Calibri"/>
              </a:rPr>
              <a:t>Magic?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 </a:t>
            </a:r>
          </a:p>
        </p:txBody>
      </p:sp>
      <p:sp>
        <p:nvSpPr>
          <p:cNvPr id="325" name="TextShape 2"/>
          <p:cNvSpPr txBox="1"/>
          <p:nvPr/>
        </p:nvSpPr>
        <p:spPr>
          <a:xfrm>
            <a:off x="457200" y="1199880"/>
            <a:ext cx="4495320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No, more like gardening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FFCC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FFCC00"/>
                </a:solidFill>
                <a:latin typeface="Calibri"/>
              </a:rPr>
              <a:t>Seeds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= Algorithms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996633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996633"/>
                </a:solidFill>
                <a:latin typeface="Calibri"/>
              </a:rPr>
              <a:t>Nutrients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= Data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FF33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FF3300"/>
                </a:solidFill>
                <a:latin typeface="Calibri"/>
              </a:rPr>
              <a:t>Gardener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= You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33CC33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33CC33"/>
                </a:solidFill>
                <a:latin typeface="Calibri"/>
              </a:rPr>
              <a:t>Plants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= Programs</a:t>
            </a:r>
          </a:p>
        </p:txBody>
      </p:sp>
      <p:pic>
        <p:nvPicPr>
          <p:cNvPr id="326" name="Picture 6"/>
          <p:cNvPicPr/>
          <p:nvPr/>
        </p:nvPicPr>
        <p:blipFill>
          <a:blip r:embed="rId2"/>
          <a:stretch/>
        </p:blipFill>
        <p:spPr>
          <a:xfrm>
            <a:off x="4981680" y="1142640"/>
            <a:ext cx="3350880" cy="348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Aggregated Statistics with GroupBy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26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27" name="CustomShape 3"/>
          <p:cNvSpPr/>
          <p:nvPr/>
        </p:nvSpPr>
        <p:spPr>
          <a:xfrm>
            <a:off x="326880" y="1825920"/>
            <a:ext cx="458928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Use the size method with a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DataFrame to get count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For a Series, use the .value_counts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method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group_sizes = (data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            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groupby(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'species'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            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size())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group_sizes)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28" name="CustomShape 4"/>
          <p:cNvSpPr/>
          <p:nvPr/>
        </p:nvSpPr>
        <p:spPr>
          <a:xfrm>
            <a:off x="5021280" y="1995120"/>
            <a:ext cx="329688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species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Iris-setosa        50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Iris-versicolor    50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Iris-virginica     50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29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30" name="CustomShape 6"/>
          <p:cNvSpPr/>
          <p:nvPr/>
        </p:nvSpPr>
        <p:spPr>
          <a:xfrm>
            <a:off x="336600" y="784080"/>
            <a:ext cx="7981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Using the groupby method calculated aggregated DataFrame statistics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31" name="CustomShape 7"/>
          <p:cNvSpPr/>
          <p:nvPr/>
        </p:nvSpPr>
        <p:spPr>
          <a:xfrm>
            <a:off x="5021280" y="1891080"/>
            <a:ext cx="3814560" cy="25016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Aggregated Statistics with GroupBy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33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34" name="CustomShape 3"/>
          <p:cNvSpPr/>
          <p:nvPr/>
        </p:nvSpPr>
        <p:spPr>
          <a:xfrm>
            <a:off x="326880" y="1825920"/>
            <a:ext cx="458928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Use the size method with a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DataFrame to get count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For a Series, use the .value_counts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method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group_sizes = (data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            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groupby(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'species'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              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size())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group_sizes)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35" name="CustomShape 4"/>
          <p:cNvSpPr/>
          <p:nvPr/>
        </p:nvSpPr>
        <p:spPr>
          <a:xfrm>
            <a:off x="5021280" y="1995120"/>
            <a:ext cx="329688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species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Iris-setosa        50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Iris-versicolor    50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Iris-virginica     50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dtype: int64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36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37" name="CustomShape 6"/>
          <p:cNvSpPr/>
          <p:nvPr/>
        </p:nvSpPr>
        <p:spPr>
          <a:xfrm>
            <a:off x="336600" y="784080"/>
            <a:ext cx="7981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Using the groupby method calculated aggregated DataFrame statistics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Performing Statistical Calculations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39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40" name="CustomShape 3"/>
          <p:cNvSpPr/>
          <p:nvPr/>
        </p:nvSpPr>
        <p:spPr>
          <a:xfrm>
            <a:off x="326880" y="1825920"/>
            <a:ext cx="4552920" cy="24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Mean calculated on a DataFrame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mean())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Median calculated on a Series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median())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Mode calculated on a Series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mode())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41" name="CustomShape 4"/>
          <p:cNvSpPr/>
          <p:nvPr/>
        </p:nvSpPr>
        <p:spPr>
          <a:xfrm>
            <a:off x="5021280" y="1995120"/>
            <a:ext cx="3296880" cy="264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sepal_length 5.843333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sepal_width 3.054000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petal_length 3.758667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petal_width 1.198667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4.35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0 1.5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742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43" name="CustomShape 6"/>
          <p:cNvSpPr/>
          <p:nvPr/>
        </p:nvSpPr>
        <p:spPr>
          <a:xfrm>
            <a:off x="326880" y="3057120"/>
            <a:ext cx="3957120" cy="146340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4" name="CustomShape 7"/>
          <p:cNvSpPr/>
          <p:nvPr/>
        </p:nvSpPr>
        <p:spPr>
          <a:xfrm>
            <a:off x="5021280" y="1891080"/>
            <a:ext cx="3742200" cy="25574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5" name="CustomShape 8"/>
          <p:cNvSpPr/>
          <p:nvPr/>
        </p:nvSpPr>
        <p:spPr>
          <a:xfrm>
            <a:off x="336600" y="784080"/>
            <a:ext cx="7179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Pandas contains a variety of statistical methods—mean, median, and mode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Performing Statistical Calculations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47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48" name="CustomShape 3"/>
          <p:cNvSpPr/>
          <p:nvPr/>
        </p:nvSpPr>
        <p:spPr>
          <a:xfrm>
            <a:off x="326880" y="1825920"/>
            <a:ext cx="4552920" cy="24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Mean calculated on a DataFrame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mean())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Median calculated on a Series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median())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Mode calculated on a Series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mode())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49" name="CustomShape 4"/>
          <p:cNvSpPr/>
          <p:nvPr/>
        </p:nvSpPr>
        <p:spPr>
          <a:xfrm>
            <a:off x="5021280" y="1995120"/>
            <a:ext cx="3296880" cy="264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sepal_length 5.843333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sepal_width 3.054000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petal_length 3.758667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petal_width 1.198667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4.35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0 1.5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750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51" name="CustomShape 6"/>
          <p:cNvSpPr/>
          <p:nvPr/>
        </p:nvSpPr>
        <p:spPr>
          <a:xfrm>
            <a:off x="326880" y="3057120"/>
            <a:ext cx="3957120" cy="146340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2" name="CustomShape 7"/>
          <p:cNvSpPr/>
          <p:nvPr/>
        </p:nvSpPr>
        <p:spPr>
          <a:xfrm>
            <a:off x="5021280" y="3195360"/>
            <a:ext cx="3742200" cy="125316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3" name="CustomShape 8"/>
          <p:cNvSpPr/>
          <p:nvPr/>
        </p:nvSpPr>
        <p:spPr>
          <a:xfrm>
            <a:off x="336600" y="784080"/>
            <a:ext cx="7179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Pandas contains a variety of statistical methods—mean, median, and mode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Performing Statistical Calculations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56" name="CustomShape 3"/>
          <p:cNvSpPr/>
          <p:nvPr/>
        </p:nvSpPr>
        <p:spPr>
          <a:xfrm>
            <a:off x="326880" y="1825920"/>
            <a:ext cx="4552920" cy="24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Mean calculated on a DataFrame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mean())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Median calculated on a Series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median())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Mode calculated on a Series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mode())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57" name="CustomShape 4"/>
          <p:cNvSpPr/>
          <p:nvPr/>
        </p:nvSpPr>
        <p:spPr>
          <a:xfrm>
            <a:off x="5021280" y="1995120"/>
            <a:ext cx="3296880" cy="264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sepal_length 5.843333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sepal_width 3.054000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petal_length 3.758667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petal_width 1.198667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4.35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0 1.5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758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59" name="CustomShape 6"/>
          <p:cNvSpPr/>
          <p:nvPr/>
        </p:nvSpPr>
        <p:spPr>
          <a:xfrm>
            <a:off x="326880" y="3770640"/>
            <a:ext cx="3957120" cy="74952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0" name="CustomShape 7"/>
          <p:cNvSpPr/>
          <p:nvPr/>
        </p:nvSpPr>
        <p:spPr>
          <a:xfrm>
            <a:off x="5021280" y="3842640"/>
            <a:ext cx="3742200" cy="6058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1" name="CustomShape 8"/>
          <p:cNvSpPr/>
          <p:nvPr/>
        </p:nvSpPr>
        <p:spPr>
          <a:xfrm>
            <a:off x="336600" y="784080"/>
            <a:ext cx="7179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Pandas contains a variety of statistical methods—mean, median, and mode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Performing Statistical Calculations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63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64" name="CustomShape 3"/>
          <p:cNvSpPr/>
          <p:nvPr/>
        </p:nvSpPr>
        <p:spPr>
          <a:xfrm>
            <a:off x="326880" y="1825920"/>
            <a:ext cx="4552920" cy="24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Mean calculated on a DataFrame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mean())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Median calculated on a Series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median())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Mode calculated on a Series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mode())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65" name="CustomShape 4"/>
          <p:cNvSpPr/>
          <p:nvPr/>
        </p:nvSpPr>
        <p:spPr>
          <a:xfrm>
            <a:off x="5021280" y="1995120"/>
            <a:ext cx="3296880" cy="264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sepal_length 5.843333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sepal_width 3.054000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petal_length 3.758667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petal_width 1.198667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4.35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0 1.5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	dtype: float64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766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67" name="CustomShape 6"/>
          <p:cNvSpPr/>
          <p:nvPr/>
        </p:nvSpPr>
        <p:spPr>
          <a:xfrm>
            <a:off x="336600" y="784080"/>
            <a:ext cx="7179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Pandas contains a variety of statistical methods—mean, median, and mode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Performing Statistical Calculations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69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70" name="CustomShape 3"/>
          <p:cNvSpPr/>
          <p:nvPr/>
        </p:nvSpPr>
        <p:spPr>
          <a:xfrm>
            <a:off x="326880" y="1825920"/>
            <a:ext cx="455292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Standard dev, variance, and SEM </a:t>
            </a: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std(),     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 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var(),   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  data.petal_length.sem())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As well as quantiles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quantile(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71" name="CustomShape 4"/>
          <p:cNvSpPr/>
          <p:nvPr/>
        </p:nvSpPr>
        <p:spPr>
          <a:xfrm>
            <a:off x="5021280" y="1995120"/>
            <a:ext cx="3296880" cy="22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1.76442041995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3.11317941834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0.144064324021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sepal_length 4.3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sepal_width 2.0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petal_length 1.0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petal_width 0.1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Name: 0, dtype: float64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72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73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Standard deviation, variance, SEM and quantiles can also be calculated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74" name="CustomShape 7"/>
          <p:cNvSpPr/>
          <p:nvPr/>
        </p:nvSpPr>
        <p:spPr>
          <a:xfrm>
            <a:off x="336600" y="2898360"/>
            <a:ext cx="2898360" cy="86184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5" name="CustomShape 8"/>
          <p:cNvSpPr/>
          <p:nvPr/>
        </p:nvSpPr>
        <p:spPr>
          <a:xfrm>
            <a:off x="5021280" y="2255760"/>
            <a:ext cx="3037680" cy="198576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Performing Statistical Calculations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77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78" name="CustomShape 3"/>
          <p:cNvSpPr/>
          <p:nvPr/>
        </p:nvSpPr>
        <p:spPr>
          <a:xfrm>
            <a:off x="326880" y="1825920"/>
            <a:ext cx="455292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Standard dev, variance, and SEM </a:t>
            </a: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std(),     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 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var(),   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  data.petal_length.sem())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As well as quantiles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quantile(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79" name="CustomShape 4"/>
          <p:cNvSpPr/>
          <p:nvPr/>
        </p:nvSpPr>
        <p:spPr>
          <a:xfrm>
            <a:off x="5021280" y="1995120"/>
            <a:ext cx="329688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1.76442041995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3.11317941834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0.144064324021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sepal_length 4.3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sepal_width 2.0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petal_length 1.0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petal_width 0.1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Name: 0, dtype: float64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80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81" name="CustomShape 6"/>
          <p:cNvSpPr/>
          <p:nvPr/>
        </p:nvSpPr>
        <p:spPr>
          <a:xfrm>
            <a:off x="336600" y="2851560"/>
            <a:ext cx="2898360" cy="90828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2" name="CustomShape 7"/>
          <p:cNvSpPr/>
          <p:nvPr/>
        </p:nvSpPr>
        <p:spPr>
          <a:xfrm>
            <a:off x="5021280" y="2851560"/>
            <a:ext cx="3037680" cy="138996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3" name="CustomShape 8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Standard deviation, variance, SEM and quantiles can also be calculated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Performing Statistical Calculations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785" name="CustomShape 2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86" name="CustomShape 3"/>
          <p:cNvSpPr/>
          <p:nvPr/>
        </p:nvSpPr>
        <p:spPr>
          <a:xfrm>
            <a:off x="326880" y="1825920"/>
            <a:ext cx="455292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Standard dev, variance, and SEM </a:t>
            </a: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std(),     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 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var(),    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     data.petal_length.sem())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As well as quantiles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quantile(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0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87" name="CustomShape 4"/>
          <p:cNvSpPr/>
          <p:nvPr/>
        </p:nvSpPr>
        <p:spPr>
          <a:xfrm>
            <a:off x="5021280" y="1995120"/>
            <a:ext cx="329688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1.76442041995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3.11317941834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0.144064324021</a:t>
            </a: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sepal_length 4.3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sepal_width 2.0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petal_length 1.0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petal_width 0.1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Name: 0, dtype: float64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88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89" name="CustomShape 6"/>
          <p:cNvSpPr/>
          <p:nvPr/>
        </p:nvSpPr>
        <p:spPr>
          <a:xfrm>
            <a:off x="336600" y="784080"/>
            <a:ext cx="684036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Standard deviation, variance, SEM and quantiles can also be calculated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Performing Statistical Calculations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791" name="Picture 2"/>
          <p:cNvPicPr/>
          <p:nvPr/>
        </p:nvPicPr>
        <p:blipFill>
          <a:blip r:embed="rId3"/>
          <a:stretch/>
        </p:blipFill>
        <p:spPr>
          <a:xfrm>
            <a:off x="4610520" y="1995120"/>
            <a:ext cx="3858480" cy="2481480"/>
          </a:xfrm>
          <a:prstGeom prst="rect">
            <a:avLst/>
          </a:prstGeom>
          <a:ln>
            <a:noFill/>
          </a:ln>
        </p:spPr>
      </p:pic>
      <p:sp>
        <p:nvSpPr>
          <p:cNvPr id="792" name="CustomShape 2"/>
          <p:cNvSpPr/>
          <p:nvPr/>
        </p:nvSpPr>
        <p:spPr>
          <a:xfrm>
            <a:off x="326880" y="1828800"/>
            <a:ext cx="3620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describe())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93" name="CustomShape 3"/>
          <p:cNvSpPr/>
          <p:nvPr/>
        </p:nvSpPr>
        <p:spPr>
          <a:xfrm>
            <a:off x="409896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94" name="CustomShape 4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Multiple calculations can be presented in a DataFrame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95" name="CustomShape 5"/>
          <p:cNvSpPr/>
          <p:nvPr/>
        </p:nvSpPr>
        <p:spPr>
          <a:xfrm>
            <a:off x="326880" y="1286640"/>
            <a:ext cx="3620880" cy="32868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96" name="CustomShape 6"/>
          <p:cNvSpPr/>
          <p:nvPr/>
        </p:nvSpPr>
        <p:spPr>
          <a:xfrm>
            <a:off x="4170600" y="1286640"/>
            <a:ext cx="4424400" cy="32868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97" name="CustomShape 7"/>
          <p:cNvSpPr/>
          <p:nvPr/>
        </p:nvSpPr>
        <p:spPr>
          <a:xfrm>
            <a:off x="4098960" y="1981080"/>
            <a:ext cx="4370040" cy="249552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</a:rPr>
              <a:t>Applications of Machine Learning</a:t>
            </a:r>
          </a:p>
        </p:txBody>
      </p:sp>
      <p:sp>
        <p:nvSpPr>
          <p:cNvPr id="328" name="TextShape 2"/>
          <p:cNvSpPr txBox="1"/>
          <p:nvPr/>
        </p:nvSpPr>
        <p:spPr>
          <a:xfrm>
            <a:off x="457200" y="1199880"/>
            <a:ext cx="8229240" cy="3394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Propelled by massively parallel computer systems and huge datasets, machine learning has become particularly important for solving problems in areas such as: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Image processing and computer vision, for face recognition, motion detection, and object detection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Natural language processing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Computational biology, for tumor detection, drug discovery, and DNA sequencing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Energy production, for price and load forecasting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Performing Statistical Calculations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799" name="Picture 2"/>
          <p:cNvPicPr/>
          <p:nvPr/>
        </p:nvPicPr>
        <p:blipFill>
          <a:blip r:embed="rId3"/>
          <a:stretch/>
        </p:blipFill>
        <p:spPr>
          <a:xfrm>
            <a:off x="4610520" y="1856160"/>
            <a:ext cx="3858480" cy="2481480"/>
          </a:xfrm>
          <a:prstGeom prst="rect">
            <a:avLst/>
          </a:prstGeom>
          <a:ln>
            <a:noFill/>
          </a:ln>
        </p:spPr>
      </p:pic>
      <p:sp>
        <p:nvSpPr>
          <p:cNvPr id="800" name="CustomShape 2"/>
          <p:cNvSpPr/>
          <p:nvPr/>
        </p:nvSpPr>
        <p:spPr>
          <a:xfrm>
            <a:off x="326880" y="1828800"/>
            <a:ext cx="3620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describe())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01" name="CustomShape 3"/>
          <p:cNvSpPr/>
          <p:nvPr/>
        </p:nvSpPr>
        <p:spPr>
          <a:xfrm>
            <a:off x="4098960" y="185616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12121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02" name="CustomShape 4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Multiple calculations can be presented in a DataFrame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03" name="CustomShape 5"/>
          <p:cNvSpPr/>
          <p:nvPr/>
        </p:nvSpPr>
        <p:spPr>
          <a:xfrm>
            <a:off x="326880" y="1286640"/>
            <a:ext cx="3620880" cy="32868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04" name="CustomShape 6"/>
          <p:cNvSpPr/>
          <p:nvPr/>
        </p:nvSpPr>
        <p:spPr>
          <a:xfrm>
            <a:off x="4170600" y="1286640"/>
            <a:ext cx="4424400" cy="32868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CustomShape 1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06" name="CustomShape 2"/>
          <p:cNvSpPr/>
          <p:nvPr/>
        </p:nvSpPr>
        <p:spPr>
          <a:xfrm>
            <a:off x="326880" y="1825920"/>
            <a:ext cx="455292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Sample 5 rows without replacement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sample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(data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        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sample(n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=5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                 replace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8F00"/>
                </a:solidFill>
                <a:latin typeface="Courier New"/>
                <a:ea typeface="Arial"/>
              </a:rPr>
              <a:t>False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                 random_state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=42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(sample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-3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:])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07" name="CustomShape 3"/>
          <p:cNvSpPr/>
          <p:nvPr/>
        </p:nvSpPr>
        <p:spPr>
          <a:xfrm>
            <a:off x="50212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08" name="CustomShape 4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09" name="CustomShape 5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DataFrames can be randomly sampled from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10" name="CustomShape 6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Sampling from DataFrames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811" name="Picture 1"/>
          <p:cNvPicPr/>
          <p:nvPr/>
        </p:nvPicPr>
        <p:blipFill>
          <a:blip r:embed="rId3"/>
          <a:stretch/>
        </p:blipFill>
        <p:spPr>
          <a:xfrm>
            <a:off x="5487480" y="1982880"/>
            <a:ext cx="3348360" cy="1983240"/>
          </a:xfrm>
          <a:prstGeom prst="rect">
            <a:avLst/>
          </a:prstGeom>
          <a:ln>
            <a:noFill/>
          </a:ln>
        </p:spPr>
      </p:pic>
      <p:sp>
        <p:nvSpPr>
          <p:cNvPr id="812" name="CustomShape 7"/>
          <p:cNvSpPr/>
          <p:nvPr/>
        </p:nvSpPr>
        <p:spPr>
          <a:xfrm>
            <a:off x="5021280" y="1740960"/>
            <a:ext cx="3833640" cy="2495520"/>
          </a:xfrm>
          <a:prstGeom prst="rect">
            <a:avLst/>
          </a:prstGeom>
          <a:solidFill>
            <a:srgbClr val="FE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1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14" name="CustomShape 2"/>
          <p:cNvSpPr/>
          <p:nvPr/>
        </p:nvSpPr>
        <p:spPr>
          <a:xfrm>
            <a:off x="326880" y="1825920"/>
            <a:ext cx="455292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Sample 5 rows without replacement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sample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(data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        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sample(n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=5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                 replace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8F00"/>
                </a:solidFill>
                <a:latin typeface="Courier New"/>
                <a:ea typeface="Arial"/>
              </a:rPr>
              <a:t>False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                 random_state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=42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(sample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-3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:])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15" name="CustomShape 3"/>
          <p:cNvSpPr/>
          <p:nvPr/>
        </p:nvSpPr>
        <p:spPr>
          <a:xfrm>
            <a:off x="50212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16" name="CustomShape 4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17" name="CustomShape 5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DataFrames can be randomly sampled from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18" name="CustomShape 6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Sampling from DataFrames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819" name="Picture 1"/>
          <p:cNvPicPr/>
          <p:nvPr/>
        </p:nvPicPr>
        <p:blipFill>
          <a:blip r:embed="rId3"/>
          <a:stretch/>
        </p:blipFill>
        <p:spPr>
          <a:xfrm>
            <a:off x="5487480" y="1982880"/>
            <a:ext cx="3348360" cy="198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21" name="CustomShape 2"/>
          <p:cNvSpPr/>
          <p:nvPr/>
        </p:nvSpPr>
        <p:spPr>
          <a:xfrm>
            <a:off x="326880" y="1825920"/>
            <a:ext cx="455292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4F9192"/>
                </a:solidFill>
                <a:latin typeface="Courier New"/>
                <a:ea typeface="Arial"/>
              </a:rPr>
              <a:t># Sample 5 rows without replacement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sample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 (data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        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sample(n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=5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                 replace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008F00"/>
                </a:solidFill>
                <a:latin typeface="Courier New"/>
                <a:ea typeface="Arial"/>
              </a:rPr>
              <a:t>False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                 random_state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=42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t/>
            </a:r>
            <a:br/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8F00"/>
                </a:solidFill>
                <a:latin typeface="Courier New"/>
                <a:ea typeface="Arial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(sample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iloc[:,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-3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:])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22" name="CustomShape 3"/>
          <p:cNvSpPr/>
          <p:nvPr/>
        </p:nvSpPr>
        <p:spPr>
          <a:xfrm>
            <a:off x="5021280" y="1995120"/>
            <a:ext cx="32968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&gt;&gt;&gt;	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23" name="CustomShape 4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24" name="CustomShape 5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DataFrames can be randomly sampled from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25" name="CustomShape 6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Sampling from DataFrames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826" name="Picture 1"/>
          <p:cNvPicPr/>
          <p:nvPr/>
        </p:nvPicPr>
        <p:blipFill>
          <a:blip r:embed="rId3"/>
          <a:stretch/>
        </p:blipFill>
        <p:spPr>
          <a:xfrm>
            <a:off x="5487480" y="1982880"/>
            <a:ext cx="3348360" cy="1983240"/>
          </a:xfrm>
          <a:prstGeom prst="rect">
            <a:avLst/>
          </a:prstGeom>
          <a:ln>
            <a:noFill/>
          </a:ln>
        </p:spPr>
      </p:pic>
      <p:sp>
        <p:nvSpPr>
          <p:cNvPr id="827" name="CustomShape 7"/>
          <p:cNvSpPr/>
          <p:nvPr/>
        </p:nvSpPr>
        <p:spPr>
          <a:xfrm>
            <a:off x="1197000" y="440964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SciPy and NumPy also contain a variety of statistical functions.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Visualization Libraries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29" name="CustomShape 2"/>
          <p:cNvSpPr/>
          <p:nvPr/>
        </p:nvSpPr>
        <p:spPr>
          <a:xfrm>
            <a:off x="845640" y="877320"/>
            <a:ext cx="7163640" cy="360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Visualizations can be created in multiple ways: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Matplotlib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Pandas (via Matplotlib)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Seaborn</a:t>
            </a:r>
            <a:endParaRPr lang="en-US" sz="2200" b="0" strike="noStrike" spc="-1">
              <a:latin typeface="Arial"/>
            </a:endParaRPr>
          </a:p>
          <a:p>
            <a:pPr marL="914400" lvl="1" indent="-456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Statistically-focused plotting methods</a:t>
            </a:r>
            <a:endParaRPr lang="en-US" sz="2200" b="0" strike="noStrike" spc="-1">
              <a:latin typeface="Arial"/>
            </a:endParaRPr>
          </a:p>
          <a:p>
            <a:pPr marL="914400" lvl="1" indent="-456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Global preferences incorporated by Matplotlib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Basic Scatter Plots with Matplotlib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31" name="CustomShape 2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Scatter plots can be created from Pandas Series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32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33" name="CustomShape 4"/>
          <p:cNvSpPr/>
          <p:nvPr/>
        </p:nvSpPr>
        <p:spPr>
          <a:xfrm>
            <a:off x="326880" y="1825920"/>
            <a:ext cx="455292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Import matplotlib.pyplot as plt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plt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plot(data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sepal_length, 	 	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sepal_width,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ls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marker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'o'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34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Basic Scatter Plots with Matplotlib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36" name="CustomShape 2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Scatter plots can be created from Pandas Series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37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38" name="CustomShape 4"/>
          <p:cNvSpPr/>
          <p:nvPr/>
        </p:nvSpPr>
        <p:spPr>
          <a:xfrm>
            <a:off x="326880" y="1825920"/>
            <a:ext cx="455292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Import matplotlib.pyplot as plt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plt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plot(data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sepal_length, 	 	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sepal_width,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ls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marker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'o'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39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840" name="Picture 5"/>
          <p:cNvPicPr/>
          <p:nvPr/>
        </p:nvPicPr>
        <p:blipFill>
          <a:blip r:embed="rId3"/>
          <a:stretch/>
        </p:blipFill>
        <p:spPr>
          <a:xfrm>
            <a:off x="5320080" y="1825920"/>
            <a:ext cx="2876760" cy="287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Basic Scatter Plots with Matplotlib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42" name="CustomShape 2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Multiple layers of data can also be added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43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44" name="CustomShape 4"/>
          <p:cNvSpPr/>
          <p:nvPr/>
        </p:nvSpPr>
        <p:spPr>
          <a:xfrm>
            <a:off x="326880" y="1825920"/>
            <a:ext cx="455292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plt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plot(data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sepal_length, 	 	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sepal_width,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ls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marker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'o'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label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'sepal'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plt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plot(data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petal_width,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         ls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marker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'o'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label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'petal'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45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Basic Scatter Plots with Matplotlib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47" name="CustomShape 2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Multiple layers of data can also be added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48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49" name="CustomShape 4"/>
          <p:cNvSpPr/>
          <p:nvPr/>
        </p:nvSpPr>
        <p:spPr>
          <a:xfrm>
            <a:off x="326880" y="1825920"/>
            <a:ext cx="4552920" cy="20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plt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plot(data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sepal_length, 	 	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sepal_width,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ls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marker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'o'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label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'sepal'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plt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plot(data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petal_length,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petal_width,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          ls 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 marker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'o'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	 label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</a:t>
            </a:r>
            <a:r>
              <a:rPr lang="en-US" sz="1400" b="0" strike="noStrike" spc="-1">
                <a:solidFill>
                  <a:srgbClr val="C8352B"/>
                </a:solidFill>
                <a:latin typeface="Courier New"/>
                <a:ea typeface="Arial"/>
              </a:rPr>
              <a:t>'petal'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50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851" name="Picture 2"/>
          <p:cNvPicPr/>
          <p:nvPr/>
        </p:nvPicPr>
        <p:blipFill>
          <a:blip r:embed="rId3"/>
          <a:stretch/>
        </p:blipFill>
        <p:spPr>
          <a:xfrm>
            <a:off x="5087160" y="1730520"/>
            <a:ext cx="3007080" cy="300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CustomShape 1"/>
          <p:cNvSpPr/>
          <p:nvPr/>
        </p:nvSpPr>
        <p:spPr>
          <a:xfrm>
            <a:off x="398520" y="296280"/>
            <a:ext cx="8437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360">
              <a:lnSpc>
                <a:spcPct val="100000"/>
              </a:lnSpc>
            </a:pPr>
            <a:r>
              <a:rPr lang="en-US" sz="3000" b="0" strike="noStrike" spc="-24">
                <a:solidFill>
                  <a:srgbClr val="000000"/>
                </a:solidFill>
                <a:latin typeface="Avenir Book"/>
                <a:ea typeface="Avenir Book"/>
              </a:rPr>
              <a:t>Histograms with Matplotlib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53" name="CustomShape 2"/>
          <p:cNvSpPr/>
          <p:nvPr/>
        </p:nvSpPr>
        <p:spPr>
          <a:xfrm>
            <a:off x="336600" y="784080"/>
            <a:ext cx="6840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1600" b="0" strike="noStrike" spc="-1">
                <a:solidFill>
                  <a:srgbClr val="000000"/>
                </a:solidFill>
                <a:latin typeface="Avenir Book"/>
                <a:ea typeface="Avenir Book"/>
              </a:rPr>
              <a:t>Histograms can be created from Pandas Series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54" name="CustomShape 3"/>
          <p:cNvSpPr/>
          <p:nvPr/>
        </p:nvSpPr>
        <p:spPr>
          <a:xfrm>
            <a:off x="326880" y="1339920"/>
            <a:ext cx="448092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Code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55" name="CustomShape 4"/>
          <p:cNvSpPr/>
          <p:nvPr/>
        </p:nvSpPr>
        <p:spPr>
          <a:xfrm>
            <a:off x="326880" y="1825920"/>
            <a:ext cx="4552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plt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hist(data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.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sepal_length, bins</a:t>
            </a:r>
            <a:r>
              <a:rPr lang="en-US" sz="1400" b="0" strike="noStrike" spc="-1">
                <a:solidFill>
                  <a:srgbClr val="797979"/>
                </a:solidFill>
                <a:latin typeface="Courier New"/>
                <a:ea typeface="Arial"/>
              </a:rPr>
              <a:t>=25</a:t>
            </a:r>
            <a:r>
              <a:rPr lang="en-US" sz="1400" b="0" strike="noStrike" spc="-1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856" name="CustomShape 5"/>
          <p:cNvSpPr/>
          <p:nvPr/>
        </p:nvSpPr>
        <p:spPr>
          <a:xfrm>
            <a:off x="5021280" y="1339920"/>
            <a:ext cx="3814560" cy="333360"/>
          </a:xfrm>
          <a:prstGeom prst="roundRect">
            <a:avLst>
              <a:gd name="adj" fmla="val 21807"/>
            </a:avLst>
          </a:prstGeom>
          <a:solidFill>
            <a:srgbClr val="00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Avenir Book"/>
                <a:ea typeface="Avenir Book"/>
              </a:rPr>
              <a:t>Output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17429</TotalTime>
  <Words>6475</Words>
  <Application>Microsoft Office PowerPoint</Application>
  <PresentationFormat>On-screen Show (16:9)</PresentationFormat>
  <Paragraphs>1445</Paragraphs>
  <Slides>108</Slides>
  <Notes>89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&lt;Title&gt;</dc:title>
  <dc:creator>hilla</dc:creator>
  <cp:lastModifiedBy>Windows User</cp:lastModifiedBy>
  <cp:revision>559</cp:revision>
  <cp:lastPrinted>2017-05-10T00:34:55Z</cp:lastPrinted>
  <dcterms:modified xsi:type="dcterms:W3CDTF">2019-10-14T06:11:56Z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99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100</vt:i4>
  </property>
</Properties>
</file>